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7"/>
  </p:notesMasterIdLst>
  <p:sldIdLst>
    <p:sldId id="256" r:id="rId5"/>
    <p:sldId id="259" r:id="rId6"/>
    <p:sldId id="260" r:id="rId7"/>
    <p:sldId id="263" r:id="rId8"/>
    <p:sldId id="264" r:id="rId9"/>
    <p:sldId id="265" r:id="rId10"/>
    <p:sldId id="266" r:id="rId11"/>
    <p:sldId id="267" r:id="rId12"/>
    <p:sldId id="268" r:id="rId13"/>
    <p:sldId id="269" r:id="rId14"/>
    <p:sldId id="272" r:id="rId15"/>
    <p:sldId id="274" r:id="rId16"/>
    <p:sldId id="275" r:id="rId17"/>
    <p:sldId id="271" r:id="rId18"/>
    <p:sldId id="273" r:id="rId19"/>
    <p:sldId id="270" r:id="rId20"/>
    <p:sldId id="277" r:id="rId21"/>
    <p:sldId id="276"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2" d="100"/>
          <a:sy n="62" d="100"/>
        </p:scale>
        <p:origin x="48"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18.svg"/><Relationship Id="rId1" Type="http://schemas.openxmlformats.org/officeDocument/2006/relationships/image" Target="../media/image27.png"/><Relationship Id="rId6" Type="http://schemas.openxmlformats.org/officeDocument/2006/relationships/image" Target="../media/image22.svg"/><Relationship Id="rId5" Type="http://schemas.openxmlformats.org/officeDocument/2006/relationships/image" Target="../media/image2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svg"/><Relationship Id="rId1"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40.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F56488A-7AE9-406C-9A00-C031AA63476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nl-NL"/>
        </a:p>
      </dgm:t>
    </dgm:pt>
    <dgm:pt modelId="{0A6841AD-1841-436F-A678-E2DF8A343E8F}">
      <dgm:prSet phldrT="[Tekst]"/>
      <dgm:spPr/>
      <dgm:t>
        <a:bodyPr/>
        <a:lstStyle/>
        <a:p>
          <a:r>
            <a:rPr lang="nl-NL" dirty="0"/>
            <a:t>Leefbare stad van toekomst</a:t>
          </a:r>
        </a:p>
      </dgm:t>
    </dgm:pt>
    <dgm:pt modelId="{9A27609C-B600-4C15-8065-6E5172D51860}" type="parTrans" cxnId="{C9395399-545A-45B4-BA14-04E0557F55F5}">
      <dgm:prSet/>
      <dgm:spPr/>
      <dgm:t>
        <a:bodyPr/>
        <a:lstStyle/>
        <a:p>
          <a:endParaRPr lang="nl-NL"/>
        </a:p>
      </dgm:t>
    </dgm:pt>
    <dgm:pt modelId="{34016DF8-29E9-4464-8084-2BC430500A13}" type="sibTrans" cxnId="{C9395399-545A-45B4-BA14-04E0557F55F5}">
      <dgm:prSet/>
      <dgm:spPr/>
      <dgm:t>
        <a:bodyPr/>
        <a:lstStyle/>
        <a:p>
          <a:endParaRPr lang="nl-NL"/>
        </a:p>
      </dgm:t>
    </dgm:pt>
    <dgm:pt modelId="{690BA521-6501-451D-9DD9-AD98579570FD}">
      <dgm:prSet phldrT="[Tekst]"/>
      <dgm:spPr/>
      <dgm:t>
        <a:bodyPr/>
        <a:lstStyle/>
        <a:p>
          <a:r>
            <a:rPr lang="nl-NL" dirty="0"/>
            <a:t>Alle burgers doen mee</a:t>
          </a:r>
        </a:p>
      </dgm:t>
    </dgm:pt>
    <dgm:pt modelId="{F42BFE21-4082-468F-AFFA-ECBD5A292D79}" type="parTrans" cxnId="{0FE48D61-18BC-4BC6-90F3-FF2AFFB96ED2}">
      <dgm:prSet/>
      <dgm:spPr/>
      <dgm:t>
        <a:bodyPr/>
        <a:lstStyle/>
        <a:p>
          <a:endParaRPr lang="nl-NL"/>
        </a:p>
      </dgm:t>
    </dgm:pt>
    <dgm:pt modelId="{5F7E8A29-C094-426A-94DB-EFF3EB8DEF3F}" type="sibTrans" cxnId="{0FE48D61-18BC-4BC6-90F3-FF2AFFB96ED2}">
      <dgm:prSet/>
      <dgm:spPr/>
      <dgm:t>
        <a:bodyPr/>
        <a:lstStyle/>
        <a:p>
          <a:endParaRPr lang="nl-NL"/>
        </a:p>
      </dgm:t>
    </dgm:pt>
    <dgm:pt modelId="{7F655DD9-91D6-45C9-B90E-34999EBB258A}">
      <dgm:prSet phldrT="[Tekst]"/>
      <dgm:spPr/>
      <dgm:t>
        <a:bodyPr/>
        <a:lstStyle/>
        <a:p>
          <a:r>
            <a:rPr lang="nl-NL" dirty="0"/>
            <a:t>Integrale aanpak</a:t>
          </a:r>
        </a:p>
      </dgm:t>
    </dgm:pt>
    <dgm:pt modelId="{3C0C685A-7FCE-49A2-9E2C-CFBB46967860}" type="parTrans" cxnId="{E33D4EF0-841C-459B-8777-C941B65D3259}">
      <dgm:prSet/>
      <dgm:spPr/>
      <dgm:t>
        <a:bodyPr/>
        <a:lstStyle/>
        <a:p>
          <a:endParaRPr lang="nl-NL"/>
        </a:p>
      </dgm:t>
    </dgm:pt>
    <dgm:pt modelId="{17CAFBC7-42BB-4E59-8BE2-A4F6AA2A226F}" type="sibTrans" cxnId="{E33D4EF0-841C-459B-8777-C941B65D3259}">
      <dgm:prSet/>
      <dgm:spPr/>
      <dgm:t>
        <a:bodyPr/>
        <a:lstStyle/>
        <a:p>
          <a:endParaRPr lang="nl-NL"/>
        </a:p>
      </dgm:t>
    </dgm:pt>
    <dgm:pt modelId="{C0A81398-6354-4BEC-B8C7-453112EB445C}">
      <dgm:prSet phldrT="[Tekst]"/>
      <dgm:spPr/>
      <dgm:t>
        <a:bodyPr/>
        <a:lstStyle/>
        <a:p>
          <a:r>
            <a:rPr lang="nl-NL" dirty="0"/>
            <a:t>Sociale innovaties </a:t>
          </a:r>
        </a:p>
      </dgm:t>
    </dgm:pt>
    <dgm:pt modelId="{CAEC6528-7BBA-43E8-96E4-13F319EDE050}" type="parTrans" cxnId="{6147ECEA-A8A4-4F4F-BEF7-79BE1EFC041B}">
      <dgm:prSet/>
      <dgm:spPr/>
      <dgm:t>
        <a:bodyPr/>
        <a:lstStyle/>
        <a:p>
          <a:endParaRPr lang="nl-NL"/>
        </a:p>
      </dgm:t>
    </dgm:pt>
    <dgm:pt modelId="{D9E2B4AB-28D9-42B8-8C17-54827A041E82}" type="sibTrans" cxnId="{6147ECEA-A8A4-4F4F-BEF7-79BE1EFC041B}">
      <dgm:prSet/>
      <dgm:spPr/>
      <dgm:t>
        <a:bodyPr/>
        <a:lstStyle/>
        <a:p>
          <a:endParaRPr lang="nl-NL"/>
        </a:p>
      </dgm:t>
    </dgm:pt>
    <dgm:pt modelId="{EDB68970-B727-47FC-8AC5-CB02CEB3E014}" type="pres">
      <dgm:prSet presAssocID="{2F56488A-7AE9-406C-9A00-C031AA634764}" presName="Name0" presStyleCnt="0">
        <dgm:presLayoutVars>
          <dgm:chMax val="1"/>
          <dgm:chPref val="1"/>
          <dgm:dir/>
          <dgm:animOne val="branch"/>
          <dgm:animLvl val="lvl"/>
        </dgm:presLayoutVars>
      </dgm:prSet>
      <dgm:spPr/>
    </dgm:pt>
    <dgm:pt modelId="{47BF49BC-1C71-4BC9-901E-496F477DD0C8}" type="pres">
      <dgm:prSet presAssocID="{0A6841AD-1841-436F-A678-E2DF8A343E8F}" presName="singleCycle" presStyleCnt="0"/>
      <dgm:spPr/>
    </dgm:pt>
    <dgm:pt modelId="{1DEEEF47-22CA-4812-B154-7C48EA80DFB8}" type="pres">
      <dgm:prSet presAssocID="{0A6841AD-1841-436F-A678-E2DF8A343E8F}" presName="singleCenter" presStyleLbl="node1" presStyleIdx="0" presStyleCnt="4">
        <dgm:presLayoutVars>
          <dgm:chMax val="7"/>
          <dgm:chPref val="7"/>
        </dgm:presLayoutVars>
      </dgm:prSet>
      <dgm:spPr/>
    </dgm:pt>
    <dgm:pt modelId="{58B086BE-3C55-4609-A73A-A972160324A5}" type="pres">
      <dgm:prSet presAssocID="{F42BFE21-4082-468F-AFFA-ECBD5A292D79}" presName="Name56" presStyleLbl="parChTrans1D2" presStyleIdx="0" presStyleCnt="3"/>
      <dgm:spPr/>
    </dgm:pt>
    <dgm:pt modelId="{D720FFB8-CA37-4D6F-BC5C-AED1319A4AEF}" type="pres">
      <dgm:prSet presAssocID="{690BA521-6501-451D-9DD9-AD98579570FD}" presName="text0" presStyleLbl="node1" presStyleIdx="1" presStyleCnt="4" custScaleY="109725">
        <dgm:presLayoutVars>
          <dgm:bulletEnabled val="1"/>
        </dgm:presLayoutVars>
      </dgm:prSet>
      <dgm:spPr/>
    </dgm:pt>
    <dgm:pt modelId="{06CE769B-3D3D-4A12-A294-49E9DBC1F483}" type="pres">
      <dgm:prSet presAssocID="{3C0C685A-7FCE-49A2-9E2C-CFBB46967860}" presName="Name56" presStyleLbl="parChTrans1D2" presStyleIdx="1" presStyleCnt="3"/>
      <dgm:spPr/>
    </dgm:pt>
    <dgm:pt modelId="{976438FB-AB96-4CAC-8364-ECE0C02FF154}" type="pres">
      <dgm:prSet presAssocID="{7F655DD9-91D6-45C9-B90E-34999EBB258A}" presName="text0" presStyleLbl="node1" presStyleIdx="2" presStyleCnt="4">
        <dgm:presLayoutVars>
          <dgm:bulletEnabled val="1"/>
        </dgm:presLayoutVars>
      </dgm:prSet>
      <dgm:spPr/>
    </dgm:pt>
    <dgm:pt modelId="{D61158B9-F3EB-4649-AAFD-AC4EE2BCDCCB}" type="pres">
      <dgm:prSet presAssocID="{CAEC6528-7BBA-43E8-96E4-13F319EDE050}" presName="Name56" presStyleLbl="parChTrans1D2" presStyleIdx="2" presStyleCnt="3"/>
      <dgm:spPr/>
    </dgm:pt>
    <dgm:pt modelId="{01994829-A15B-4AAF-8EE6-4D11F361459D}" type="pres">
      <dgm:prSet presAssocID="{C0A81398-6354-4BEC-B8C7-453112EB445C}" presName="text0" presStyleLbl="node1" presStyleIdx="3" presStyleCnt="4">
        <dgm:presLayoutVars>
          <dgm:bulletEnabled val="1"/>
        </dgm:presLayoutVars>
      </dgm:prSet>
      <dgm:spPr/>
    </dgm:pt>
  </dgm:ptLst>
  <dgm:cxnLst>
    <dgm:cxn modelId="{973A4113-A7BB-400D-9A21-54A7CF28673C}" type="presOf" srcId="{CAEC6528-7BBA-43E8-96E4-13F319EDE050}" destId="{D61158B9-F3EB-4649-AAFD-AC4EE2BCDCCB}" srcOrd="0" destOrd="0" presId="urn:microsoft.com/office/officeart/2008/layout/RadialCluster"/>
    <dgm:cxn modelId="{5718AC26-4D98-4B01-9C26-39F1B0227BB9}" type="presOf" srcId="{C0A81398-6354-4BEC-B8C7-453112EB445C}" destId="{01994829-A15B-4AAF-8EE6-4D11F361459D}" srcOrd="0" destOrd="0" presId="urn:microsoft.com/office/officeart/2008/layout/RadialCluster"/>
    <dgm:cxn modelId="{AA96E739-C1B6-4F39-9712-285C8E39AB45}" type="presOf" srcId="{2F56488A-7AE9-406C-9A00-C031AA634764}" destId="{EDB68970-B727-47FC-8AC5-CB02CEB3E014}" srcOrd="0" destOrd="0" presId="urn:microsoft.com/office/officeart/2008/layout/RadialCluster"/>
    <dgm:cxn modelId="{0FE48D61-18BC-4BC6-90F3-FF2AFFB96ED2}" srcId="{0A6841AD-1841-436F-A678-E2DF8A343E8F}" destId="{690BA521-6501-451D-9DD9-AD98579570FD}" srcOrd="0" destOrd="0" parTransId="{F42BFE21-4082-468F-AFFA-ECBD5A292D79}" sibTransId="{5F7E8A29-C094-426A-94DB-EFF3EB8DEF3F}"/>
    <dgm:cxn modelId="{2A235884-9E0B-4DD1-95D5-7F7C4D26FE14}" type="presOf" srcId="{F42BFE21-4082-468F-AFFA-ECBD5A292D79}" destId="{58B086BE-3C55-4609-A73A-A972160324A5}" srcOrd="0" destOrd="0" presId="urn:microsoft.com/office/officeart/2008/layout/RadialCluster"/>
    <dgm:cxn modelId="{C9395399-545A-45B4-BA14-04E0557F55F5}" srcId="{2F56488A-7AE9-406C-9A00-C031AA634764}" destId="{0A6841AD-1841-436F-A678-E2DF8A343E8F}" srcOrd="0" destOrd="0" parTransId="{9A27609C-B600-4C15-8065-6E5172D51860}" sibTransId="{34016DF8-29E9-4464-8084-2BC430500A13}"/>
    <dgm:cxn modelId="{653EC0A9-196B-483B-B3DD-496FB061C390}" type="presOf" srcId="{7F655DD9-91D6-45C9-B90E-34999EBB258A}" destId="{976438FB-AB96-4CAC-8364-ECE0C02FF154}" srcOrd="0" destOrd="0" presId="urn:microsoft.com/office/officeart/2008/layout/RadialCluster"/>
    <dgm:cxn modelId="{F66E42DA-7DB6-481C-A8CF-00A6F6759344}" type="presOf" srcId="{0A6841AD-1841-436F-A678-E2DF8A343E8F}" destId="{1DEEEF47-22CA-4812-B154-7C48EA80DFB8}" srcOrd="0" destOrd="0" presId="urn:microsoft.com/office/officeart/2008/layout/RadialCluster"/>
    <dgm:cxn modelId="{9748CEE9-BFAE-42ED-AFBD-5B3BDB75A107}" type="presOf" srcId="{690BA521-6501-451D-9DD9-AD98579570FD}" destId="{D720FFB8-CA37-4D6F-BC5C-AED1319A4AEF}" srcOrd="0" destOrd="0" presId="urn:microsoft.com/office/officeart/2008/layout/RadialCluster"/>
    <dgm:cxn modelId="{6147ECEA-A8A4-4F4F-BEF7-79BE1EFC041B}" srcId="{0A6841AD-1841-436F-A678-E2DF8A343E8F}" destId="{C0A81398-6354-4BEC-B8C7-453112EB445C}" srcOrd="2" destOrd="0" parTransId="{CAEC6528-7BBA-43E8-96E4-13F319EDE050}" sibTransId="{D9E2B4AB-28D9-42B8-8C17-54827A041E82}"/>
    <dgm:cxn modelId="{E33D4EF0-841C-459B-8777-C941B65D3259}" srcId="{0A6841AD-1841-436F-A678-E2DF8A343E8F}" destId="{7F655DD9-91D6-45C9-B90E-34999EBB258A}" srcOrd="1" destOrd="0" parTransId="{3C0C685A-7FCE-49A2-9E2C-CFBB46967860}" sibTransId="{17CAFBC7-42BB-4E59-8BE2-A4F6AA2A226F}"/>
    <dgm:cxn modelId="{3B55E2F5-A714-47EB-BA51-DC3CBDEFFBDE}" type="presOf" srcId="{3C0C685A-7FCE-49A2-9E2C-CFBB46967860}" destId="{06CE769B-3D3D-4A12-A294-49E9DBC1F483}" srcOrd="0" destOrd="0" presId="urn:microsoft.com/office/officeart/2008/layout/RadialCluster"/>
    <dgm:cxn modelId="{D347D066-F848-46C2-9F74-EE7596B348AD}" type="presParOf" srcId="{EDB68970-B727-47FC-8AC5-CB02CEB3E014}" destId="{47BF49BC-1C71-4BC9-901E-496F477DD0C8}" srcOrd="0" destOrd="0" presId="urn:microsoft.com/office/officeart/2008/layout/RadialCluster"/>
    <dgm:cxn modelId="{8B4110AC-EDCF-4812-ABC9-10949B6FC12B}" type="presParOf" srcId="{47BF49BC-1C71-4BC9-901E-496F477DD0C8}" destId="{1DEEEF47-22CA-4812-B154-7C48EA80DFB8}" srcOrd="0" destOrd="0" presId="urn:microsoft.com/office/officeart/2008/layout/RadialCluster"/>
    <dgm:cxn modelId="{3725B967-00A7-43F3-BE3E-DCD35E5195B3}" type="presParOf" srcId="{47BF49BC-1C71-4BC9-901E-496F477DD0C8}" destId="{58B086BE-3C55-4609-A73A-A972160324A5}" srcOrd="1" destOrd="0" presId="urn:microsoft.com/office/officeart/2008/layout/RadialCluster"/>
    <dgm:cxn modelId="{73823665-3AF3-4383-9CC0-C767E2051D75}" type="presParOf" srcId="{47BF49BC-1C71-4BC9-901E-496F477DD0C8}" destId="{D720FFB8-CA37-4D6F-BC5C-AED1319A4AEF}" srcOrd="2" destOrd="0" presId="urn:microsoft.com/office/officeart/2008/layout/RadialCluster"/>
    <dgm:cxn modelId="{BB3BECA3-5FC1-4652-B62F-9629F32A2D1D}" type="presParOf" srcId="{47BF49BC-1C71-4BC9-901E-496F477DD0C8}" destId="{06CE769B-3D3D-4A12-A294-49E9DBC1F483}" srcOrd="3" destOrd="0" presId="urn:microsoft.com/office/officeart/2008/layout/RadialCluster"/>
    <dgm:cxn modelId="{39550680-D4E7-4F11-8347-E9267193C418}" type="presParOf" srcId="{47BF49BC-1C71-4BC9-901E-496F477DD0C8}" destId="{976438FB-AB96-4CAC-8364-ECE0C02FF154}" srcOrd="4" destOrd="0" presId="urn:microsoft.com/office/officeart/2008/layout/RadialCluster"/>
    <dgm:cxn modelId="{2B2FF45C-F10F-4822-830E-656A0F649C2A}" type="presParOf" srcId="{47BF49BC-1C71-4BC9-901E-496F477DD0C8}" destId="{D61158B9-F3EB-4649-AAFD-AC4EE2BCDCCB}" srcOrd="5" destOrd="0" presId="urn:microsoft.com/office/officeart/2008/layout/RadialCluster"/>
    <dgm:cxn modelId="{ABCE99A2-7A76-4198-BEAA-E35754F21B6C}" type="presParOf" srcId="{47BF49BC-1C71-4BC9-901E-496F477DD0C8}" destId="{01994829-A15B-4AAF-8EE6-4D11F361459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9BCAE-58BF-4A3F-AEBC-EDF9D68D9A1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86AD23-99EF-4F63-A854-092A70FF4BC5}">
      <dgm:prSet/>
      <dgm:spPr/>
      <dgm:t>
        <a:bodyPr/>
        <a:lstStyle/>
        <a:p>
          <a:r>
            <a:rPr lang="nl-NL"/>
            <a:t>Ga terug naar je eigen plannen voor de stad van de toekomst</a:t>
          </a:r>
          <a:endParaRPr lang="en-US"/>
        </a:p>
      </dgm:t>
    </dgm:pt>
    <dgm:pt modelId="{97789407-138A-41BC-9AF1-93612F18FA25}" type="parTrans" cxnId="{36021A68-16AB-4038-B60F-914CBFA16D94}">
      <dgm:prSet/>
      <dgm:spPr/>
      <dgm:t>
        <a:bodyPr/>
        <a:lstStyle/>
        <a:p>
          <a:endParaRPr lang="en-US"/>
        </a:p>
      </dgm:t>
    </dgm:pt>
    <dgm:pt modelId="{8803D650-38B4-4CE1-A39A-BB80E81AA216}" type="sibTrans" cxnId="{36021A68-16AB-4038-B60F-914CBFA16D94}">
      <dgm:prSet/>
      <dgm:spPr/>
      <dgm:t>
        <a:bodyPr/>
        <a:lstStyle/>
        <a:p>
          <a:endParaRPr lang="en-US"/>
        </a:p>
      </dgm:t>
    </dgm:pt>
    <dgm:pt modelId="{C707FD9F-8448-4375-81B0-2A15A62039FB}">
      <dgm:prSet/>
      <dgm:spPr/>
      <dgm:t>
        <a:bodyPr/>
        <a:lstStyle/>
        <a:p>
          <a:r>
            <a:rPr lang="nl-NL"/>
            <a:t>Hoe kun je het schema dan invullen?</a:t>
          </a:r>
          <a:endParaRPr lang="en-US"/>
        </a:p>
      </dgm:t>
    </dgm:pt>
    <dgm:pt modelId="{FB2AD0BB-32D1-4616-8195-01BEFFAE69F4}" type="parTrans" cxnId="{85AA5B90-CBD3-46DC-80D0-959E02C21DCD}">
      <dgm:prSet/>
      <dgm:spPr/>
      <dgm:t>
        <a:bodyPr/>
        <a:lstStyle/>
        <a:p>
          <a:endParaRPr lang="en-US"/>
        </a:p>
      </dgm:t>
    </dgm:pt>
    <dgm:pt modelId="{BCCF9850-3050-444E-B4A0-AF4A2B90935E}" type="sibTrans" cxnId="{85AA5B90-CBD3-46DC-80D0-959E02C21DCD}">
      <dgm:prSet/>
      <dgm:spPr/>
      <dgm:t>
        <a:bodyPr/>
        <a:lstStyle/>
        <a:p>
          <a:endParaRPr lang="en-US"/>
        </a:p>
      </dgm:t>
    </dgm:pt>
    <dgm:pt modelId="{F70C2494-B251-4DC1-8A85-61CA463553C8}">
      <dgm:prSet/>
      <dgm:spPr/>
      <dgm:t>
        <a:bodyPr/>
        <a:lstStyle/>
        <a:p>
          <a:r>
            <a:rPr lang="nl-NL"/>
            <a:t>Maak de tekening na en schrijf er zoveel mogelijk ideeën bij</a:t>
          </a:r>
          <a:endParaRPr lang="en-US"/>
        </a:p>
      </dgm:t>
    </dgm:pt>
    <dgm:pt modelId="{483B15F9-1505-4EA4-B9A1-037F96ABA932}" type="parTrans" cxnId="{456400F5-8F8E-4005-8933-7D0AB77DCAA0}">
      <dgm:prSet/>
      <dgm:spPr/>
      <dgm:t>
        <a:bodyPr/>
        <a:lstStyle/>
        <a:p>
          <a:endParaRPr lang="en-US"/>
        </a:p>
      </dgm:t>
    </dgm:pt>
    <dgm:pt modelId="{C7E9AF5A-D399-4CB5-AD10-49038B242056}" type="sibTrans" cxnId="{456400F5-8F8E-4005-8933-7D0AB77DCAA0}">
      <dgm:prSet/>
      <dgm:spPr/>
      <dgm:t>
        <a:bodyPr/>
        <a:lstStyle/>
        <a:p>
          <a:endParaRPr lang="en-US"/>
        </a:p>
      </dgm:t>
    </dgm:pt>
    <dgm:pt modelId="{F35CA95A-E60F-49CC-8A5F-3FEC8D8830AA}">
      <dgm:prSet/>
      <dgm:spPr/>
      <dgm:t>
        <a:bodyPr/>
        <a:lstStyle/>
        <a:p>
          <a:r>
            <a:rPr lang="nl-NL"/>
            <a:t>Bespreek met buurman / buurvrouw voor extra input </a:t>
          </a:r>
          <a:endParaRPr lang="en-US"/>
        </a:p>
      </dgm:t>
    </dgm:pt>
    <dgm:pt modelId="{6EC15AE5-8ABF-4A91-B4DC-6092ECBA5E7C}" type="parTrans" cxnId="{1914F19F-CD69-45AC-B1B8-D81D603FE49A}">
      <dgm:prSet/>
      <dgm:spPr/>
      <dgm:t>
        <a:bodyPr/>
        <a:lstStyle/>
        <a:p>
          <a:endParaRPr lang="en-US"/>
        </a:p>
      </dgm:t>
    </dgm:pt>
    <dgm:pt modelId="{43FEDDB4-A679-46AA-A5C9-C976DF8CAEFF}" type="sibTrans" cxnId="{1914F19F-CD69-45AC-B1B8-D81D603FE49A}">
      <dgm:prSet/>
      <dgm:spPr/>
      <dgm:t>
        <a:bodyPr/>
        <a:lstStyle/>
        <a:p>
          <a:endParaRPr lang="en-US"/>
        </a:p>
      </dgm:t>
    </dgm:pt>
    <dgm:pt modelId="{69CDBC70-D10A-427D-8121-E278E5C5DA13}">
      <dgm:prSet/>
      <dgm:spPr/>
      <dgm:t>
        <a:bodyPr/>
        <a:lstStyle/>
        <a:p>
          <a:r>
            <a:rPr lang="nl-NL"/>
            <a:t>Maak een selectie en vertel welke idee je gaat meenemen in je plannen.</a:t>
          </a:r>
          <a:endParaRPr lang="en-US"/>
        </a:p>
      </dgm:t>
    </dgm:pt>
    <dgm:pt modelId="{6CD04D0B-924F-4F43-B82E-37227940996D}" type="parTrans" cxnId="{CE9AD211-D43D-40D9-BE9A-77E9CB5D89D9}">
      <dgm:prSet/>
      <dgm:spPr/>
      <dgm:t>
        <a:bodyPr/>
        <a:lstStyle/>
        <a:p>
          <a:endParaRPr lang="en-US"/>
        </a:p>
      </dgm:t>
    </dgm:pt>
    <dgm:pt modelId="{6207B211-8794-4DA6-908C-3D63A19CE797}" type="sibTrans" cxnId="{CE9AD211-D43D-40D9-BE9A-77E9CB5D89D9}">
      <dgm:prSet/>
      <dgm:spPr/>
      <dgm:t>
        <a:bodyPr/>
        <a:lstStyle/>
        <a:p>
          <a:endParaRPr lang="en-US"/>
        </a:p>
      </dgm:t>
    </dgm:pt>
    <dgm:pt modelId="{382D3E48-38E4-4C2B-87D6-B806CF1F8E61}" type="pres">
      <dgm:prSet presAssocID="{5079BCAE-58BF-4A3F-AEBC-EDF9D68D9A19}" presName="root" presStyleCnt="0">
        <dgm:presLayoutVars>
          <dgm:dir/>
          <dgm:resizeHandles val="exact"/>
        </dgm:presLayoutVars>
      </dgm:prSet>
      <dgm:spPr/>
    </dgm:pt>
    <dgm:pt modelId="{5CCB9C44-5640-413E-9C7F-8AEF0833604D}" type="pres">
      <dgm:prSet presAssocID="{B286AD23-99EF-4F63-A854-092A70FF4BC5}" presName="compNode" presStyleCnt="0"/>
      <dgm:spPr/>
    </dgm:pt>
    <dgm:pt modelId="{F201AE04-5EEA-4A86-B3F5-C3CA1437E2A7}" type="pres">
      <dgm:prSet presAssocID="{B286AD23-99EF-4F63-A854-092A70FF4BC5}" presName="bgRect" presStyleLbl="bgShp" presStyleIdx="0" presStyleCnt="5"/>
      <dgm:spPr/>
    </dgm:pt>
    <dgm:pt modelId="{9754B403-14FB-4C8C-9004-6A506FEE5C75}" type="pres">
      <dgm:prSet presAssocID="{B286AD23-99EF-4F63-A854-092A70FF4BC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6818B544-7C20-4D21-8EF0-A5B2BF9BC345}" type="pres">
      <dgm:prSet presAssocID="{B286AD23-99EF-4F63-A854-092A70FF4BC5}" presName="spaceRect" presStyleCnt="0"/>
      <dgm:spPr/>
    </dgm:pt>
    <dgm:pt modelId="{89955A11-DC25-471B-9912-AA87F322DB7E}" type="pres">
      <dgm:prSet presAssocID="{B286AD23-99EF-4F63-A854-092A70FF4BC5}" presName="parTx" presStyleLbl="revTx" presStyleIdx="0" presStyleCnt="5">
        <dgm:presLayoutVars>
          <dgm:chMax val="0"/>
          <dgm:chPref val="0"/>
        </dgm:presLayoutVars>
      </dgm:prSet>
      <dgm:spPr/>
    </dgm:pt>
    <dgm:pt modelId="{C43A90A4-723B-4793-8595-B14750CD1F1D}" type="pres">
      <dgm:prSet presAssocID="{8803D650-38B4-4CE1-A39A-BB80E81AA216}" presName="sibTrans" presStyleCnt="0"/>
      <dgm:spPr/>
    </dgm:pt>
    <dgm:pt modelId="{8E3B481D-1ADC-4A07-B011-097808B6C0F6}" type="pres">
      <dgm:prSet presAssocID="{C707FD9F-8448-4375-81B0-2A15A62039FB}" presName="compNode" presStyleCnt="0"/>
      <dgm:spPr/>
    </dgm:pt>
    <dgm:pt modelId="{361F179A-0E11-4304-B794-3803FEB459BD}" type="pres">
      <dgm:prSet presAssocID="{C707FD9F-8448-4375-81B0-2A15A62039FB}" presName="bgRect" presStyleLbl="bgShp" presStyleIdx="1" presStyleCnt="5"/>
      <dgm:spPr/>
    </dgm:pt>
    <dgm:pt modelId="{5A46FF6F-F226-4620-BEE8-09CCACA252A5}" type="pres">
      <dgm:prSet presAssocID="{C707FD9F-8448-4375-81B0-2A15A62039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704A9459-D9BD-4F78-AB79-41274699EDF8}" type="pres">
      <dgm:prSet presAssocID="{C707FD9F-8448-4375-81B0-2A15A62039FB}" presName="spaceRect" presStyleCnt="0"/>
      <dgm:spPr/>
    </dgm:pt>
    <dgm:pt modelId="{E6B2B5C6-0FE4-4A9F-A57B-DEE682B90394}" type="pres">
      <dgm:prSet presAssocID="{C707FD9F-8448-4375-81B0-2A15A62039FB}" presName="parTx" presStyleLbl="revTx" presStyleIdx="1" presStyleCnt="5">
        <dgm:presLayoutVars>
          <dgm:chMax val="0"/>
          <dgm:chPref val="0"/>
        </dgm:presLayoutVars>
      </dgm:prSet>
      <dgm:spPr/>
    </dgm:pt>
    <dgm:pt modelId="{27A7175E-5005-4A77-B0B1-8E37CBC3BED2}" type="pres">
      <dgm:prSet presAssocID="{BCCF9850-3050-444E-B4A0-AF4A2B90935E}" presName="sibTrans" presStyleCnt="0"/>
      <dgm:spPr/>
    </dgm:pt>
    <dgm:pt modelId="{9C9DB127-961B-475A-80BB-C740AB3D5079}" type="pres">
      <dgm:prSet presAssocID="{F70C2494-B251-4DC1-8A85-61CA463553C8}" presName="compNode" presStyleCnt="0"/>
      <dgm:spPr/>
    </dgm:pt>
    <dgm:pt modelId="{46172277-B668-4F0F-B355-B4761C380E77}" type="pres">
      <dgm:prSet presAssocID="{F70C2494-B251-4DC1-8A85-61CA463553C8}" presName="bgRect" presStyleLbl="bgShp" presStyleIdx="2" presStyleCnt="5"/>
      <dgm:spPr/>
    </dgm:pt>
    <dgm:pt modelId="{2BBFA054-A528-4A5E-87A4-9CB2CD7039C6}" type="pres">
      <dgm:prSet presAssocID="{F70C2494-B251-4DC1-8A85-61CA463553C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83910D9B-A5E5-4FBC-BADE-3A3CC0334250}" type="pres">
      <dgm:prSet presAssocID="{F70C2494-B251-4DC1-8A85-61CA463553C8}" presName="spaceRect" presStyleCnt="0"/>
      <dgm:spPr/>
    </dgm:pt>
    <dgm:pt modelId="{DC3D32B6-DBF8-4471-8A56-45E6EFD7832F}" type="pres">
      <dgm:prSet presAssocID="{F70C2494-B251-4DC1-8A85-61CA463553C8}" presName="parTx" presStyleLbl="revTx" presStyleIdx="2" presStyleCnt="5">
        <dgm:presLayoutVars>
          <dgm:chMax val="0"/>
          <dgm:chPref val="0"/>
        </dgm:presLayoutVars>
      </dgm:prSet>
      <dgm:spPr/>
    </dgm:pt>
    <dgm:pt modelId="{5089364D-E7EA-4955-A2DE-D34152AA3CB1}" type="pres">
      <dgm:prSet presAssocID="{C7E9AF5A-D399-4CB5-AD10-49038B242056}" presName="sibTrans" presStyleCnt="0"/>
      <dgm:spPr/>
    </dgm:pt>
    <dgm:pt modelId="{EB915A7E-11D0-4B1A-A0D8-7A429EFB5101}" type="pres">
      <dgm:prSet presAssocID="{F35CA95A-E60F-49CC-8A5F-3FEC8D8830AA}" presName="compNode" presStyleCnt="0"/>
      <dgm:spPr/>
    </dgm:pt>
    <dgm:pt modelId="{3C700B8C-F7F9-42CA-9B18-9AE23F2750A1}" type="pres">
      <dgm:prSet presAssocID="{F35CA95A-E60F-49CC-8A5F-3FEC8D8830AA}" presName="bgRect" presStyleLbl="bgShp" presStyleIdx="3" presStyleCnt="5"/>
      <dgm:spPr/>
    </dgm:pt>
    <dgm:pt modelId="{1753083E-A839-4377-B8DE-FD300FD98DD9}" type="pres">
      <dgm:prSet presAssocID="{F35CA95A-E60F-49CC-8A5F-3FEC8D8830A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37EC1E1F-B030-4159-BBAE-CF2C0F1D4BD2}" type="pres">
      <dgm:prSet presAssocID="{F35CA95A-E60F-49CC-8A5F-3FEC8D8830AA}" presName="spaceRect" presStyleCnt="0"/>
      <dgm:spPr/>
    </dgm:pt>
    <dgm:pt modelId="{0427156A-3F66-42ED-B62D-02DF3480467B}" type="pres">
      <dgm:prSet presAssocID="{F35CA95A-E60F-49CC-8A5F-3FEC8D8830AA}" presName="parTx" presStyleLbl="revTx" presStyleIdx="3" presStyleCnt="5">
        <dgm:presLayoutVars>
          <dgm:chMax val="0"/>
          <dgm:chPref val="0"/>
        </dgm:presLayoutVars>
      </dgm:prSet>
      <dgm:spPr/>
    </dgm:pt>
    <dgm:pt modelId="{A3EFD41F-4716-46A1-B1AB-171F891A792C}" type="pres">
      <dgm:prSet presAssocID="{43FEDDB4-A679-46AA-A5C9-C976DF8CAEFF}" presName="sibTrans" presStyleCnt="0"/>
      <dgm:spPr/>
    </dgm:pt>
    <dgm:pt modelId="{C01F5A8F-19AB-46D7-B6D2-68FBDC9D462C}" type="pres">
      <dgm:prSet presAssocID="{69CDBC70-D10A-427D-8121-E278E5C5DA13}" presName="compNode" presStyleCnt="0"/>
      <dgm:spPr/>
    </dgm:pt>
    <dgm:pt modelId="{05A4F550-3DE6-4AD5-BD43-C0351B00F500}" type="pres">
      <dgm:prSet presAssocID="{69CDBC70-D10A-427D-8121-E278E5C5DA13}" presName="bgRect" presStyleLbl="bgShp" presStyleIdx="4" presStyleCnt="5"/>
      <dgm:spPr/>
    </dgm:pt>
    <dgm:pt modelId="{B6B36987-BF3B-4D30-93AA-5A70EBF13AD9}" type="pres">
      <dgm:prSet presAssocID="{69CDBC70-D10A-427D-8121-E278E5C5DA1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BAB896C4-5F7C-4B22-B46F-0BAB87BE8E7B}" type="pres">
      <dgm:prSet presAssocID="{69CDBC70-D10A-427D-8121-E278E5C5DA13}" presName="spaceRect" presStyleCnt="0"/>
      <dgm:spPr/>
    </dgm:pt>
    <dgm:pt modelId="{23A401C8-FA42-45A4-B227-55C0843E2CD8}" type="pres">
      <dgm:prSet presAssocID="{69CDBC70-D10A-427D-8121-E278E5C5DA13}" presName="parTx" presStyleLbl="revTx" presStyleIdx="4" presStyleCnt="5">
        <dgm:presLayoutVars>
          <dgm:chMax val="0"/>
          <dgm:chPref val="0"/>
        </dgm:presLayoutVars>
      </dgm:prSet>
      <dgm:spPr/>
    </dgm:pt>
  </dgm:ptLst>
  <dgm:cxnLst>
    <dgm:cxn modelId="{CE9AD211-D43D-40D9-BE9A-77E9CB5D89D9}" srcId="{5079BCAE-58BF-4A3F-AEBC-EDF9D68D9A19}" destId="{69CDBC70-D10A-427D-8121-E278E5C5DA13}" srcOrd="4" destOrd="0" parTransId="{6CD04D0B-924F-4F43-B82E-37227940996D}" sibTransId="{6207B211-8794-4DA6-908C-3D63A19CE797}"/>
    <dgm:cxn modelId="{A9DD0525-3E6E-4304-8897-513F418FE36B}" type="presOf" srcId="{B286AD23-99EF-4F63-A854-092A70FF4BC5}" destId="{89955A11-DC25-471B-9912-AA87F322DB7E}" srcOrd="0" destOrd="0" presId="urn:microsoft.com/office/officeart/2018/2/layout/IconVerticalSolidList"/>
    <dgm:cxn modelId="{36021A68-16AB-4038-B60F-914CBFA16D94}" srcId="{5079BCAE-58BF-4A3F-AEBC-EDF9D68D9A19}" destId="{B286AD23-99EF-4F63-A854-092A70FF4BC5}" srcOrd="0" destOrd="0" parTransId="{97789407-138A-41BC-9AF1-93612F18FA25}" sibTransId="{8803D650-38B4-4CE1-A39A-BB80E81AA216}"/>
    <dgm:cxn modelId="{775AC250-7688-4101-B810-864F24DC53BB}" type="presOf" srcId="{F70C2494-B251-4DC1-8A85-61CA463553C8}" destId="{DC3D32B6-DBF8-4471-8A56-45E6EFD7832F}" srcOrd="0" destOrd="0" presId="urn:microsoft.com/office/officeart/2018/2/layout/IconVerticalSolidList"/>
    <dgm:cxn modelId="{1DB99188-992F-4FCF-A7C0-53371436D810}" type="presOf" srcId="{C707FD9F-8448-4375-81B0-2A15A62039FB}" destId="{E6B2B5C6-0FE4-4A9F-A57B-DEE682B90394}" srcOrd="0" destOrd="0" presId="urn:microsoft.com/office/officeart/2018/2/layout/IconVerticalSolidList"/>
    <dgm:cxn modelId="{85AA5B90-CBD3-46DC-80D0-959E02C21DCD}" srcId="{5079BCAE-58BF-4A3F-AEBC-EDF9D68D9A19}" destId="{C707FD9F-8448-4375-81B0-2A15A62039FB}" srcOrd="1" destOrd="0" parTransId="{FB2AD0BB-32D1-4616-8195-01BEFFAE69F4}" sibTransId="{BCCF9850-3050-444E-B4A0-AF4A2B90935E}"/>
    <dgm:cxn modelId="{1914F19F-CD69-45AC-B1B8-D81D603FE49A}" srcId="{5079BCAE-58BF-4A3F-AEBC-EDF9D68D9A19}" destId="{F35CA95A-E60F-49CC-8A5F-3FEC8D8830AA}" srcOrd="3" destOrd="0" parTransId="{6EC15AE5-8ABF-4A91-B4DC-6092ECBA5E7C}" sibTransId="{43FEDDB4-A679-46AA-A5C9-C976DF8CAEFF}"/>
    <dgm:cxn modelId="{B485ECAC-C5D9-4EC0-8CAE-698CFEA62CA8}" type="presOf" srcId="{69CDBC70-D10A-427D-8121-E278E5C5DA13}" destId="{23A401C8-FA42-45A4-B227-55C0843E2CD8}" srcOrd="0" destOrd="0" presId="urn:microsoft.com/office/officeart/2018/2/layout/IconVerticalSolidList"/>
    <dgm:cxn modelId="{8240F1BC-2F8E-4943-AB5E-2441A12835C1}" type="presOf" srcId="{5079BCAE-58BF-4A3F-AEBC-EDF9D68D9A19}" destId="{382D3E48-38E4-4C2B-87D6-B806CF1F8E61}" srcOrd="0" destOrd="0" presId="urn:microsoft.com/office/officeart/2018/2/layout/IconVerticalSolidList"/>
    <dgm:cxn modelId="{456400F5-8F8E-4005-8933-7D0AB77DCAA0}" srcId="{5079BCAE-58BF-4A3F-AEBC-EDF9D68D9A19}" destId="{F70C2494-B251-4DC1-8A85-61CA463553C8}" srcOrd="2" destOrd="0" parTransId="{483B15F9-1505-4EA4-B9A1-037F96ABA932}" sibTransId="{C7E9AF5A-D399-4CB5-AD10-49038B242056}"/>
    <dgm:cxn modelId="{3505B5FD-13BC-47EF-A017-806C6E11122B}" type="presOf" srcId="{F35CA95A-E60F-49CC-8A5F-3FEC8D8830AA}" destId="{0427156A-3F66-42ED-B62D-02DF3480467B}" srcOrd="0" destOrd="0" presId="urn:microsoft.com/office/officeart/2018/2/layout/IconVerticalSolidList"/>
    <dgm:cxn modelId="{AEB1E6BA-707B-4FCC-814E-A31142F21EC7}" type="presParOf" srcId="{382D3E48-38E4-4C2B-87D6-B806CF1F8E61}" destId="{5CCB9C44-5640-413E-9C7F-8AEF0833604D}" srcOrd="0" destOrd="0" presId="urn:microsoft.com/office/officeart/2018/2/layout/IconVerticalSolidList"/>
    <dgm:cxn modelId="{83DC9627-9ED8-4735-9D3D-1974DA85CECD}" type="presParOf" srcId="{5CCB9C44-5640-413E-9C7F-8AEF0833604D}" destId="{F201AE04-5EEA-4A86-B3F5-C3CA1437E2A7}" srcOrd="0" destOrd="0" presId="urn:microsoft.com/office/officeart/2018/2/layout/IconVerticalSolidList"/>
    <dgm:cxn modelId="{8EEE3B86-5577-48C1-8667-9B98A4FCA134}" type="presParOf" srcId="{5CCB9C44-5640-413E-9C7F-8AEF0833604D}" destId="{9754B403-14FB-4C8C-9004-6A506FEE5C75}" srcOrd="1" destOrd="0" presId="urn:microsoft.com/office/officeart/2018/2/layout/IconVerticalSolidList"/>
    <dgm:cxn modelId="{3A114DB6-5028-4552-B0E4-0301F20CDB78}" type="presParOf" srcId="{5CCB9C44-5640-413E-9C7F-8AEF0833604D}" destId="{6818B544-7C20-4D21-8EF0-A5B2BF9BC345}" srcOrd="2" destOrd="0" presId="urn:microsoft.com/office/officeart/2018/2/layout/IconVerticalSolidList"/>
    <dgm:cxn modelId="{F39A7ABF-FCA0-4287-A635-64311132861D}" type="presParOf" srcId="{5CCB9C44-5640-413E-9C7F-8AEF0833604D}" destId="{89955A11-DC25-471B-9912-AA87F322DB7E}" srcOrd="3" destOrd="0" presId="urn:microsoft.com/office/officeart/2018/2/layout/IconVerticalSolidList"/>
    <dgm:cxn modelId="{A28954C8-3FF8-4A11-B621-D724DAE8AD33}" type="presParOf" srcId="{382D3E48-38E4-4C2B-87D6-B806CF1F8E61}" destId="{C43A90A4-723B-4793-8595-B14750CD1F1D}" srcOrd="1" destOrd="0" presId="urn:microsoft.com/office/officeart/2018/2/layout/IconVerticalSolidList"/>
    <dgm:cxn modelId="{AD2C6563-143C-4B59-A666-2121558897AA}" type="presParOf" srcId="{382D3E48-38E4-4C2B-87D6-B806CF1F8E61}" destId="{8E3B481D-1ADC-4A07-B011-097808B6C0F6}" srcOrd="2" destOrd="0" presId="urn:microsoft.com/office/officeart/2018/2/layout/IconVerticalSolidList"/>
    <dgm:cxn modelId="{C47FC0D8-ACA4-43BB-9620-8E8B76100987}" type="presParOf" srcId="{8E3B481D-1ADC-4A07-B011-097808B6C0F6}" destId="{361F179A-0E11-4304-B794-3803FEB459BD}" srcOrd="0" destOrd="0" presId="urn:microsoft.com/office/officeart/2018/2/layout/IconVerticalSolidList"/>
    <dgm:cxn modelId="{7F431D66-2B58-4FAC-9062-53C0D564EECC}" type="presParOf" srcId="{8E3B481D-1ADC-4A07-B011-097808B6C0F6}" destId="{5A46FF6F-F226-4620-BEE8-09CCACA252A5}" srcOrd="1" destOrd="0" presId="urn:microsoft.com/office/officeart/2018/2/layout/IconVerticalSolidList"/>
    <dgm:cxn modelId="{2837351A-AB38-4F29-9EAD-F5BF96F88D38}" type="presParOf" srcId="{8E3B481D-1ADC-4A07-B011-097808B6C0F6}" destId="{704A9459-D9BD-4F78-AB79-41274699EDF8}" srcOrd="2" destOrd="0" presId="urn:microsoft.com/office/officeart/2018/2/layout/IconVerticalSolidList"/>
    <dgm:cxn modelId="{D4832586-B888-4BFE-A6E2-AB8C9341AE9B}" type="presParOf" srcId="{8E3B481D-1ADC-4A07-B011-097808B6C0F6}" destId="{E6B2B5C6-0FE4-4A9F-A57B-DEE682B90394}" srcOrd="3" destOrd="0" presId="urn:microsoft.com/office/officeart/2018/2/layout/IconVerticalSolidList"/>
    <dgm:cxn modelId="{E54E5D9A-3B0C-4C12-B526-FE801970F27C}" type="presParOf" srcId="{382D3E48-38E4-4C2B-87D6-B806CF1F8E61}" destId="{27A7175E-5005-4A77-B0B1-8E37CBC3BED2}" srcOrd="3" destOrd="0" presId="urn:microsoft.com/office/officeart/2018/2/layout/IconVerticalSolidList"/>
    <dgm:cxn modelId="{6DF38CE6-18B3-4DE6-9EF3-4775C958B13D}" type="presParOf" srcId="{382D3E48-38E4-4C2B-87D6-B806CF1F8E61}" destId="{9C9DB127-961B-475A-80BB-C740AB3D5079}" srcOrd="4" destOrd="0" presId="urn:microsoft.com/office/officeart/2018/2/layout/IconVerticalSolidList"/>
    <dgm:cxn modelId="{50293C67-D76E-462A-8BF7-2BF58C3C5046}" type="presParOf" srcId="{9C9DB127-961B-475A-80BB-C740AB3D5079}" destId="{46172277-B668-4F0F-B355-B4761C380E77}" srcOrd="0" destOrd="0" presId="urn:microsoft.com/office/officeart/2018/2/layout/IconVerticalSolidList"/>
    <dgm:cxn modelId="{4F2251EE-AED1-46F7-9C24-5F432D2864C4}" type="presParOf" srcId="{9C9DB127-961B-475A-80BB-C740AB3D5079}" destId="{2BBFA054-A528-4A5E-87A4-9CB2CD7039C6}" srcOrd="1" destOrd="0" presId="urn:microsoft.com/office/officeart/2018/2/layout/IconVerticalSolidList"/>
    <dgm:cxn modelId="{38AB9EA8-247D-4632-B8FE-57B7C6E98DD1}" type="presParOf" srcId="{9C9DB127-961B-475A-80BB-C740AB3D5079}" destId="{83910D9B-A5E5-4FBC-BADE-3A3CC0334250}" srcOrd="2" destOrd="0" presId="urn:microsoft.com/office/officeart/2018/2/layout/IconVerticalSolidList"/>
    <dgm:cxn modelId="{81C621FF-FDC8-48A9-B0F8-F13461407528}" type="presParOf" srcId="{9C9DB127-961B-475A-80BB-C740AB3D5079}" destId="{DC3D32B6-DBF8-4471-8A56-45E6EFD7832F}" srcOrd="3" destOrd="0" presId="urn:microsoft.com/office/officeart/2018/2/layout/IconVerticalSolidList"/>
    <dgm:cxn modelId="{16BA0A0B-A394-4E0E-981B-58F238297D01}" type="presParOf" srcId="{382D3E48-38E4-4C2B-87D6-B806CF1F8E61}" destId="{5089364D-E7EA-4955-A2DE-D34152AA3CB1}" srcOrd="5" destOrd="0" presId="urn:microsoft.com/office/officeart/2018/2/layout/IconVerticalSolidList"/>
    <dgm:cxn modelId="{D6C343ED-BD50-4D87-93DD-8E6B8B860FB5}" type="presParOf" srcId="{382D3E48-38E4-4C2B-87D6-B806CF1F8E61}" destId="{EB915A7E-11D0-4B1A-A0D8-7A429EFB5101}" srcOrd="6" destOrd="0" presId="urn:microsoft.com/office/officeart/2018/2/layout/IconVerticalSolidList"/>
    <dgm:cxn modelId="{868A9EAD-62BA-41FA-9E30-C97EFBD130D7}" type="presParOf" srcId="{EB915A7E-11D0-4B1A-A0D8-7A429EFB5101}" destId="{3C700B8C-F7F9-42CA-9B18-9AE23F2750A1}" srcOrd="0" destOrd="0" presId="urn:microsoft.com/office/officeart/2018/2/layout/IconVerticalSolidList"/>
    <dgm:cxn modelId="{EE520806-A2E2-4E35-856C-2D2D1E27BB72}" type="presParOf" srcId="{EB915A7E-11D0-4B1A-A0D8-7A429EFB5101}" destId="{1753083E-A839-4377-B8DE-FD300FD98DD9}" srcOrd="1" destOrd="0" presId="urn:microsoft.com/office/officeart/2018/2/layout/IconVerticalSolidList"/>
    <dgm:cxn modelId="{4696066F-D641-4B7E-B9D2-C570DBBDF4AF}" type="presParOf" srcId="{EB915A7E-11D0-4B1A-A0D8-7A429EFB5101}" destId="{37EC1E1F-B030-4159-BBAE-CF2C0F1D4BD2}" srcOrd="2" destOrd="0" presId="urn:microsoft.com/office/officeart/2018/2/layout/IconVerticalSolidList"/>
    <dgm:cxn modelId="{A2B6405B-4D83-4577-88D9-30D39B255B94}" type="presParOf" srcId="{EB915A7E-11D0-4B1A-A0D8-7A429EFB5101}" destId="{0427156A-3F66-42ED-B62D-02DF3480467B}" srcOrd="3" destOrd="0" presId="urn:microsoft.com/office/officeart/2018/2/layout/IconVerticalSolidList"/>
    <dgm:cxn modelId="{43F4C732-80A2-4AB8-B6BD-08386DB1082F}" type="presParOf" srcId="{382D3E48-38E4-4C2B-87D6-B806CF1F8E61}" destId="{A3EFD41F-4716-46A1-B1AB-171F891A792C}" srcOrd="7" destOrd="0" presId="urn:microsoft.com/office/officeart/2018/2/layout/IconVerticalSolidList"/>
    <dgm:cxn modelId="{9F83E471-1711-4BD9-9EAB-38C84DD4ED0A}" type="presParOf" srcId="{382D3E48-38E4-4C2B-87D6-B806CF1F8E61}" destId="{C01F5A8F-19AB-46D7-B6D2-68FBDC9D462C}" srcOrd="8" destOrd="0" presId="urn:microsoft.com/office/officeart/2018/2/layout/IconVerticalSolidList"/>
    <dgm:cxn modelId="{86CC6AC1-286E-4832-9936-1729552AEBA9}" type="presParOf" srcId="{C01F5A8F-19AB-46D7-B6D2-68FBDC9D462C}" destId="{05A4F550-3DE6-4AD5-BD43-C0351B00F500}" srcOrd="0" destOrd="0" presId="urn:microsoft.com/office/officeart/2018/2/layout/IconVerticalSolidList"/>
    <dgm:cxn modelId="{CDAC8D3D-E4DC-463E-817F-DA4B27FC47B0}" type="presParOf" srcId="{C01F5A8F-19AB-46D7-B6D2-68FBDC9D462C}" destId="{B6B36987-BF3B-4D30-93AA-5A70EBF13AD9}" srcOrd="1" destOrd="0" presId="urn:microsoft.com/office/officeart/2018/2/layout/IconVerticalSolidList"/>
    <dgm:cxn modelId="{3B0D40A6-C0A3-4C74-B67D-86F61CD34EEF}" type="presParOf" srcId="{C01F5A8F-19AB-46D7-B6D2-68FBDC9D462C}" destId="{BAB896C4-5F7C-4B22-B46F-0BAB87BE8E7B}" srcOrd="2" destOrd="0" presId="urn:microsoft.com/office/officeart/2018/2/layout/IconVerticalSolidList"/>
    <dgm:cxn modelId="{42CE44F3-AAFA-4001-9874-05F9B5275B69}" type="presParOf" srcId="{C01F5A8F-19AB-46D7-B6D2-68FBDC9D462C}" destId="{23A401C8-FA42-45A4-B227-55C0843E2C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75F884-D193-429A-824C-A586209935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4ECE02-1D52-40AD-A837-A8420B642E87}">
      <dgm:prSet/>
      <dgm:spPr/>
      <dgm:t>
        <a:bodyPr/>
        <a:lstStyle/>
        <a:p>
          <a:r>
            <a:rPr lang="nl-NL"/>
            <a:t>Nog vragen over de planning en opzet?</a:t>
          </a:r>
          <a:endParaRPr lang="en-US"/>
        </a:p>
      </dgm:t>
    </dgm:pt>
    <dgm:pt modelId="{A19E42DE-F89D-4EBC-A433-74A18F38ED14}" type="parTrans" cxnId="{8B35811A-F361-4F63-99BA-324C7F812528}">
      <dgm:prSet/>
      <dgm:spPr/>
      <dgm:t>
        <a:bodyPr/>
        <a:lstStyle/>
        <a:p>
          <a:endParaRPr lang="en-US"/>
        </a:p>
      </dgm:t>
    </dgm:pt>
    <dgm:pt modelId="{B14B0CEE-D10B-43B3-B503-880AEA51B281}" type="sibTrans" cxnId="{8B35811A-F361-4F63-99BA-324C7F812528}">
      <dgm:prSet/>
      <dgm:spPr/>
      <dgm:t>
        <a:bodyPr/>
        <a:lstStyle/>
        <a:p>
          <a:endParaRPr lang="en-US"/>
        </a:p>
      </dgm:t>
    </dgm:pt>
    <dgm:pt modelId="{3D37E475-AE24-45ED-9FB0-141FC2250DCF}">
      <dgm:prSet/>
      <dgm:spPr/>
      <dgm:t>
        <a:bodyPr/>
        <a:lstStyle/>
        <a:p>
          <a:r>
            <a:rPr lang="nl-NL"/>
            <a:t>Nog vragen over deze les en begrippen? </a:t>
          </a:r>
          <a:endParaRPr lang="en-US"/>
        </a:p>
      </dgm:t>
    </dgm:pt>
    <dgm:pt modelId="{24398CBD-4627-4CFD-9D6E-F333A7BA72B1}" type="parTrans" cxnId="{6392A3F5-3D1D-4AF1-A5FA-8F8DA316FBAF}">
      <dgm:prSet/>
      <dgm:spPr/>
      <dgm:t>
        <a:bodyPr/>
        <a:lstStyle/>
        <a:p>
          <a:endParaRPr lang="en-US"/>
        </a:p>
      </dgm:t>
    </dgm:pt>
    <dgm:pt modelId="{D098AF54-E9C3-4EDF-9335-5A00E3E16559}" type="sibTrans" cxnId="{6392A3F5-3D1D-4AF1-A5FA-8F8DA316FBAF}">
      <dgm:prSet/>
      <dgm:spPr/>
      <dgm:t>
        <a:bodyPr/>
        <a:lstStyle/>
        <a:p>
          <a:endParaRPr lang="en-US"/>
        </a:p>
      </dgm:t>
    </dgm:pt>
    <dgm:pt modelId="{3D1173B8-4C3C-4094-B8D7-BEB52C178A9C}">
      <dgm:prSet/>
      <dgm:spPr/>
      <dgm:t>
        <a:bodyPr/>
        <a:lstStyle/>
        <a:p>
          <a:r>
            <a:rPr lang="nl-NL"/>
            <a:t>Feedback op de les &amp; verloop? </a:t>
          </a:r>
          <a:endParaRPr lang="en-US"/>
        </a:p>
      </dgm:t>
    </dgm:pt>
    <dgm:pt modelId="{3F455BBD-F149-4752-B167-37D831D53008}" type="parTrans" cxnId="{EDA29E82-8E81-40E6-9AD3-00FA15E973E2}">
      <dgm:prSet/>
      <dgm:spPr/>
      <dgm:t>
        <a:bodyPr/>
        <a:lstStyle/>
        <a:p>
          <a:endParaRPr lang="en-US"/>
        </a:p>
      </dgm:t>
    </dgm:pt>
    <dgm:pt modelId="{BBA92541-8962-4A6E-8735-2C117F2C5D6C}" type="sibTrans" cxnId="{EDA29E82-8E81-40E6-9AD3-00FA15E973E2}">
      <dgm:prSet/>
      <dgm:spPr/>
      <dgm:t>
        <a:bodyPr/>
        <a:lstStyle/>
        <a:p>
          <a:endParaRPr lang="en-US"/>
        </a:p>
      </dgm:t>
    </dgm:pt>
    <dgm:pt modelId="{D4C3EFB7-D1A6-4553-99A1-7C9C4E52DD72}" type="pres">
      <dgm:prSet presAssocID="{2875F884-D193-429A-824C-A58620993534}" presName="root" presStyleCnt="0">
        <dgm:presLayoutVars>
          <dgm:dir/>
          <dgm:resizeHandles val="exact"/>
        </dgm:presLayoutVars>
      </dgm:prSet>
      <dgm:spPr/>
    </dgm:pt>
    <dgm:pt modelId="{D88FC475-E241-4EAD-9493-CEC5D045F103}" type="pres">
      <dgm:prSet presAssocID="{924ECE02-1D52-40AD-A837-A8420B642E87}" presName="compNode" presStyleCnt="0"/>
      <dgm:spPr/>
    </dgm:pt>
    <dgm:pt modelId="{32F3999A-DC33-45C8-8333-16A85CEA0AB4}" type="pres">
      <dgm:prSet presAssocID="{924ECE02-1D52-40AD-A837-A8420B642E87}" presName="bgRect" presStyleLbl="bgShp" presStyleIdx="0" presStyleCnt="3"/>
      <dgm:spPr/>
    </dgm:pt>
    <dgm:pt modelId="{75105EC4-3EBE-494B-B989-C238A1A785AD}" type="pres">
      <dgm:prSet presAssocID="{924ECE02-1D52-40AD-A837-A8420B642E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49269143-3EAE-416C-A54D-A70AC625EFAC}" type="pres">
      <dgm:prSet presAssocID="{924ECE02-1D52-40AD-A837-A8420B642E87}" presName="spaceRect" presStyleCnt="0"/>
      <dgm:spPr/>
    </dgm:pt>
    <dgm:pt modelId="{C948C32D-D9B5-44C4-8875-B3F44ECEBC7D}" type="pres">
      <dgm:prSet presAssocID="{924ECE02-1D52-40AD-A837-A8420B642E87}" presName="parTx" presStyleLbl="revTx" presStyleIdx="0" presStyleCnt="3">
        <dgm:presLayoutVars>
          <dgm:chMax val="0"/>
          <dgm:chPref val="0"/>
        </dgm:presLayoutVars>
      </dgm:prSet>
      <dgm:spPr/>
    </dgm:pt>
    <dgm:pt modelId="{12143AF7-94AB-474C-A648-7B5F014BD330}" type="pres">
      <dgm:prSet presAssocID="{B14B0CEE-D10B-43B3-B503-880AEA51B281}" presName="sibTrans" presStyleCnt="0"/>
      <dgm:spPr/>
    </dgm:pt>
    <dgm:pt modelId="{92D875F9-E9DF-4F8B-B417-6EBB35C3D144}" type="pres">
      <dgm:prSet presAssocID="{3D37E475-AE24-45ED-9FB0-141FC2250DCF}" presName="compNode" presStyleCnt="0"/>
      <dgm:spPr/>
    </dgm:pt>
    <dgm:pt modelId="{E018C8A5-A082-4773-AFD5-D81F88D5FCAE}" type="pres">
      <dgm:prSet presAssocID="{3D37E475-AE24-45ED-9FB0-141FC2250DCF}" presName="bgRect" presStyleLbl="bgShp" presStyleIdx="1" presStyleCnt="3"/>
      <dgm:spPr/>
    </dgm:pt>
    <dgm:pt modelId="{298A9FB3-B9C0-4BBF-A7CF-D246D3097CAB}" type="pres">
      <dgm:prSet presAssocID="{3D37E475-AE24-45ED-9FB0-141FC2250D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4C82CCA7-7CF0-4644-9D6A-F47FB41D89C0}" type="pres">
      <dgm:prSet presAssocID="{3D37E475-AE24-45ED-9FB0-141FC2250DCF}" presName="spaceRect" presStyleCnt="0"/>
      <dgm:spPr/>
    </dgm:pt>
    <dgm:pt modelId="{B74B3556-845A-4037-9824-7A287E52266E}" type="pres">
      <dgm:prSet presAssocID="{3D37E475-AE24-45ED-9FB0-141FC2250DCF}" presName="parTx" presStyleLbl="revTx" presStyleIdx="1" presStyleCnt="3">
        <dgm:presLayoutVars>
          <dgm:chMax val="0"/>
          <dgm:chPref val="0"/>
        </dgm:presLayoutVars>
      </dgm:prSet>
      <dgm:spPr/>
    </dgm:pt>
    <dgm:pt modelId="{657303BF-9D9E-4ACE-9CE0-E9B008E1D8B5}" type="pres">
      <dgm:prSet presAssocID="{D098AF54-E9C3-4EDF-9335-5A00E3E16559}" presName="sibTrans" presStyleCnt="0"/>
      <dgm:spPr/>
    </dgm:pt>
    <dgm:pt modelId="{DBD89BC0-9669-479C-8AC8-DC040662F8AD}" type="pres">
      <dgm:prSet presAssocID="{3D1173B8-4C3C-4094-B8D7-BEB52C178A9C}" presName="compNode" presStyleCnt="0"/>
      <dgm:spPr/>
    </dgm:pt>
    <dgm:pt modelId="{7C272F33-A032-4923-A803-73228F1B1AAD}" type="pres">
      <dgm:prSet presAssocID="{3D1173B8-4C3C-4094-B8D7-BEB52C178A9C}" presName="bgRect" presStyleLbl="bgShp" presStyleIdx="2" presStyleCnt="3"/>
      <dgm:spPr/>
    </dgm:pt>
    <dgm:pt modelId="{7799727A-E58D-4815-B052-A6908BA1F18A}" type="pres">
      <dgm:prSet presAssocID="{3D1173B8-4C3C-4094-B8D7-BEB52C178A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Fountain"/>
        </a:ext>
      </dgm:extLst>
    </dgm:pt>
    <dgm:pt modelId="{C7E22024-6072-4521-BE9E-B6FB33E4F228}" type="pres">
      <dgm:prSet presAssocID="{3D1173B8-4C3C-4094-B8D7-BEB52C178A9C}" presName="spaceRect" presStyleCnt="0"/>
      <dgm:spPr/>
    </dgm:pt>
    <dgm:pt modelId="{10F055BD-8A02-4D5C-97AE-974CAFDAE8EE}" type="pres">
      <dgm:prSet presAssocID="{3D1173B8-4C3C-4094-B8D7-BEB52C178A9C}" presName="parTx" presStyleLbl="revTx" presStyleIdx="2" presStyleCnt="3">
        <dgm:presLayoutVars>
          <dgm:chMax val="0"/>
          <dgm:chPref val="0"/>
        </dgm:presLayoutVars>
      </dgm:prSet>
      <dgm:spPr/>
    </dgm:pt>
  </dgm:ptLst>
  <dgm:cxnLst>
    <dgm:cxn modelId="{8B35811A-F361-4F63-99BA-324C7F812528}" srcId="{2875F884-D193-429A-824C-A58620993534}" destId="{924ECE02-1D52-40AD-A837-A8420B642E87}" srcOrd="0" destOrd="0" parTransId="{A19E42DE-F89D-4EBC-A433-74A18F38ED14}" sibTransId="{B14B0CEE-D10B-43B3-B503-880AEA51B281}"/>
    <dgm:cxn modelId="{FDDBC721-A7FC-40B1-AEE2-298F9DD6CAC6}" type="presOf" srcId="{924ECE02-1D52-40AD-A837-A8420B642E87}" destId="{C948C32D-D9B5-44C4-8875-B3F44ECEBC7D}" srcOrd="0" destOrd="0" presId="urn:microsoft.com/office/officeart/2018/2/layout/IconVerticalSolidList"/>
    <dgm:cxn modelId="{CF95CB5E-56BD-4ED4-9650-8AE742530B51}" type="presOf" srcId="{3D1173B8-4C3C-4094-B8D7-BEB52C178A9C}" destId="{10F055BD-8A02-4D5C-97AE-974CAFDAE8EE}" srcOrd="0" destOrd="0" presId="urn:microsoft.com/office/officeart/2018/2/layout/IconVerticalSolidList"/>
    <dgm:cxn modelId="{EDA29E82-8E81-40E6-9AD3-00FA15E973E2}" srcId="{2875F884-D193-429A-824C-A58620993534}" destId="{3D1173B8-4C3C-4094-B8D7-BEB52C178A9C}" srcOrd="2" destOrd="0" parTransId="{3F455BBD-F149-4752-B167-37D831D53008}" sibTransId="{BBA92541-8962-4A6E-8735-2C117F2C5D6C}"/>
    <dgm:cxn modelId="{4C0836A6-0BF5-4C48-97A2-F1AE483F23DE}" type="presOf" srcId="{3D37E475-AE24-45ED-9FB0-141FC2250DCF}" destId="{B74B3556-845A-4037-9824-7A287E52266E}" srcOrd="0" destOrd="0" presId="urn:microsoft.com/office/officeart/2018/2/layout/IconVerticalSolidList"/>
    <dgm:cxn modelId="{4E29AAAC-15DE-4330-BDFC-8552DF2A7F8B}" type="presOf" srcId="{2875F884-D193-429A-824C-A58620993534}" destId="{D4C3EFB7-D1A6-4553-99A1-7C9C4E52DD72}" srcOrd="0" destOrd="0" presId="urn:microsoft.com/office/officeart/2018/2/layout/IconVerticalSolidList"/>
    <dgm:cxn modelId="{6392A3F5-3D1D-4AF1-A5FA-8F8DA316FBAF}" srcId="{2875F884-D193-429A-824C-A58620993534}" destId="{3D37E475-AE24-45ED-9FB0-141FC2250DCF}" srcOrd="1" destOrd="0" parTransId="{24398CBD-4627-4CFD-9D6E-F333A7BA72B1}" sibTransId="{D098AF54-E9C3-4EDF-9335-5A00E3E16559}"/>
    <dgm:cxn modelId="{870D80A8-DD10-4DB4-A675-9FAF19E73272}" type="presParOf" srcId="{D4C3EFB7-D1A6-4553-99A1-7C9C4E52DD72}" destId="{D88FC475-E241-4EAD-9493-CEC5D045F103}" srcOrd="0" destOrd="0" presId="urn:microsoft.com/office/officeart/2018/2/layout/IconVerticalSolidList"/>
    <dgm:cxn modelId="{63E41491-D768-40C2-9457-EA503C16DC51}" type="presParOf" srcId="{D88FC475-E241-4EAD-9493-CEC5D045F103}" destId="{32F3999A-DC33-45C8-8333-16A85CEA0AB4}" srcOrd="0" destOrd="0" presId="urn:microsoft.com/office/officeart/2018/2/layout/IconVerticalSolidList"/>
    <dgm:cxn modelId="{E34A698F-91B1-4058-9627-812A79A50936}" type="presParOf" srcId="{D88FC475-E241-4EAD-9493-CEC5D045F103}" destId="{75105EC4-3EBE-494B-B989-C238A1A785AD}" srcOrd="1" destOrd="0" presId="urn:microsoft.com/office/officeart/2018/2/layout/IconVerticalSolidList"/>
    <dgm:cxn modelId="{C0D778BD-AC1D-404F-BD6E-32C7BFFE5F97}" type="presParOf" srcId="{D88FC475-E241-4EAD-9493-CEC5D045F103}" destId="{49269143-3EAE-416C-A54D-A70AC625EFAC}" srcOrd="2" destOrd="0" presId="urn:microsoft.com/office/officeart/2018/2/layout/IconVerticalSolidList"/>
    <dgm:cxn modelId="{57C4AA90-ACC9-4160-B3F7-1C66261C14C8}" type="presParOf" srcId="{D88FC475-E241-4EAD-9493-CEC5D045F103}" destId="{C948C32D-D9B5-44C4-8875-B3F44ECEBC7D}" srcOrd="3" destOrd="0" presId="urn:microsoft.com/office/officeart/2018/2/layout/IconVerticalSolidList"/>
    <dgm:cxn modelId="{BC0F3456-CF69-4AF6-BC0D-4EAB4AAEB82C}" type="presParOf" srcId="{D4C3EFB7-D1A6-4553-99A1-7C9C4E52DD72}" destId="{12143AF7-94AB-474C-A648-7B5F014BD330}" srcOrd="1" destOrd="0" presId="urn:microsoft.com/office/officeart/2018/2/layout/IconVerticalSolidList"/>
    <dgm:cxn modelId="{E1473763-1B79-43C5-B0D2-037DC5D81CA9}" type="presParOf" srcId="{D4C3EFB7-D1A6-4553-99A1-7C9C4E52DD72}" destId="{92D875F9-E9DF-4F8B-B417-6EBB35C3D144}" srcOrd="2" destOrd="0" presId="urn:microsoft.com/office/officeart/2018/2/layout/IconVerticalSolidList"/>
    <dgm:cxn modelId="{E7F3A6E0-8F2F-4951-8887-B7650408EA7F}" type="presParOf" srcId="{92D875F9-E9DF-4F8B-B417-6EBB35C3D144}" destId="{E018C8A5-A082-4773-AFD5-D81F88D5FCAE}" srcOrd="0" destOrd="0" presId="urn:microsoft.com/office/officeart/2018/2/layout/IconVerticalSolidList"/>
    <dgm:cxn modelId="{55269293-0055-4164-9C93-0476A502AC8F}" type="presParOf" srcId="{92D875F9-E9DF-4F8B-B417-6EBB35C3D144}" destId="{298A9FB3-B9C0-4BBF-A7CF-D246D3097CAB}" srcOrd="1" destOrd="0" presId="urn:microsoft.com/office/officeart/2018/2/layout/IconVerticalSolidList"/>
    <dgm:cxn modelId="{4DB2E54E-679E-4529-8E2B-7E4D99EB47A2}" type="presParOf" srcId="{92D875F9-E9DF-4F8B-B417-6EBB35C3D144}" destId="{4C82CCA7-7CF0-4644-9D6A-F47FB41D89C0}" srcOrd="2" destOrd="0" presId="urn:microsoft.com/office/officeart/2018/2/layout/IconVerticalSolidList"/>
    <dgm:cxn modelId="{73AE6D14-49EA-4273-93B7-0CACA7C1A842}" type="presParOf" srcId="{92D875F9-E9DF-4F8B-B417-6EBB35C3D144}" destId="{B74B3556-845A-4037-9824-7A287E52266E}" srcOrd="3" destOrd="0" presId="urn:microsoft.com/office/officeart/2018/2/layout/IconVerticalSolidList"/>
    <dgm:cxn modelId="{8A08F848-0A5D-443F-8271-691D51ED2106}" type="presParOf" srcId="{D4C3EFB7-D1A6-4553-99A1-7C9C4E52DD72}" destId="{657303BF-9D9E-4ACE-9CE0-E9B008E1D8B5}" srcOrd="3" destOrd="0" presId="urn:microsoft.com/office/officeart/2018/2/layout/IconVerticalSolidList"/>
    <dgm:cxn modelId="{CAE43D31-BB1C-4C8D-8C69-53686453CAF6}" type="presParOf" srcId="{D4C3EFB7-D1A6-4553-99A1-7C9C4E52DD72}" destId="{DBD89BC0-9669-479C-8AC8-DC040662F8AD}" srcOrd="4" destOrd="0" presId="urn:microsoft.com/office/officeart/2018/2/layout/IconVerticalSolidList"/>
    <dgm:cxn modelId="{429F185B-3740-4D56-9340-71FBFC5D3049}" type="presParOf" srcId="{DBD89BC0-9669-479C-8AC8-DC040662F8AD}" destId="{7C272F33-A032-4923-A803-73228F1B1AAD}" srcOrd="0" destOrd="0" presId="urn:microsoft.com/office/officeart/2018/2/layout/IconVerticalSolidList"/>
    <dgm:cxn modelId="{331D536C-11BE-455D-A0BE-EC18FDF1948D}" type="presParOf" srcId="{DBD89BC0-9669-479C-8AC8-DC040662F8AD}" destId="{7799727A-E58D-4815-B052-A6908BA1F18A}" srcOrd="1" destOrd="0" presId="urn:microsoft.com/office/officeart/2018/2/layout/IconVerticalSolidList"/>
    <dgm:cxn modelId="{8E7C4FB8-99A3-442D-B967-3BD051A57F94}" type="presParOf" srcId="{DBD89BC0-9669-479C-8AC8-DC040662F8AD}" destId="{C7E22024-6072-4521-BE9E-B6FB33E4F228}" srcOrd="2" destOrd="0" presId="urn:microsoft.com/office/officeart/2018/2/layout/IconVerticalSolidList"/>
    <dgm:cxn modelId="{F7311D57-673D-4F88-B4B4-93EBCA14D04C}" type="presParOf" srcId="{DBD89BC0-9669-479C-8AC8-DC040662F8AD}" destId="{10F055BD-8A02-4D5C-97AE-974CAFDAE8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EEF47-22CA-4812-B154-7C48EA80DFB8}">
      <dsp:nvSpPr>
        <dsp:cNvPr id="0" name=""/>
        <dsp:cNvSpPr/>
      </dsp:nvSpPr>
      <dsp:spPr>
        <a:xfrm>
          <a:off x="3251199" y="254743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nl-NL" sz="2700" kern="1200" dirty="0"/>
            <a:t>Leefbare stad van toekomst</a:t>
          </a:r>
        </a:p>
      </dsp:txBody>
      <dsp:txXfrm>
        <a:off x="3330554" y="2626785"/>
        <a:ext cx="1466890" cy="1466890"/>
      </dsp:txXfrm>
    </dsp:sp>
    <dsp:sp modelId="{58B086BE-3C55-4609-A73A-A972160324A5}">
      <dsp:nvSpPr>
        <dsp:cNvPr id="0" name=""/>
        <dsp:cNvSpPr/>
      </dsp:nvSpPr>
      <dsp:spPr>
        <a:xfrm rot="16200000">
          <a:off x="3520334" y="2003764"/>
          <a:ext cx="1087330" cy="0"/>
        </a:xfrm>
        <a:custGeom>
          <a:avLst/>
          <a:gdLst/>
          <a:ahLst/>
          <a:cxnLst/>
          <a:rect l="0" t="0" r="0" b="0"/>
          <a:pathLst>
            <a:path>
              <a:moveTo>
                <a:pt x="0" y="0"/>
              </a:moveTo>
              <a:lnTo>
                <a:pt x="108733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0FFB8-CA37-4D6F-BC5C-AED1319A4AEF}">
      <dsp:nvSpPr>
        <dsp:cNvPr id="0" name=""/>
        <dsp:cNvSpPr/>
      </dsp:nvSpPr>
      <dsp:spPr>
        <a:xfrm>
          <a:off x="3519423" y="265027"/>
          <a:ext cx="1089152" cy="1195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nl-NL" sz="1700" kern="1200" dirty="0"/>
            <a:t>Alle burgers doen mee</a:t>
          </a:r>
        </a:p>
      </dsp:txBody>
      <dsp:txXfrm>
        <a:off x="3572591" y="318195"/>
        <a:ext cx="982816" cy="1088736"/>
      </dsp:txXfrm>
    </dsp:sp>
    <dsp:sp modelId="{06CE769B-3D3D-4A12-A294-49E9DBC1F483}">
      <dsp:nvSpPr>
        <dsp:cNvPr id="0" name=""/>
        <dsp:cNvSpPr/>
      </dsp:nvSpPr>
      <dsp:spPr>
        <a:xfrm rot="1800000">
          <a:off x="4814481" y="4062076"/>
          <a:ext cx="930303" cy="0"/>
        </a:xfrm>
        <a:custGeom>
          <a:avLst/>
          <a:gdLst/>
          <a:ahLst/>
          <a:cxnLst/>
          <a:rect l="0" t="0" r="0" b="0"/>
          <a:pathLst>
            <a:path>
              <a:moveTo>
                <a:pt x="0" y="0"/>
              </a:moveTo>
              <a:lnTo>
                <a:pt x="930303"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438FB-AB96-4CAC-8364-ECE0C02FF154}">
      <dsp:nvSpPr>
        <dsp:cNvPr id="0" name=""/>
        <dsp:cNvSpPr/>
      </dsp:nvSpPr>
      <dsp:spPr>
        <a:xfrm>
          <a:off x="5682466" y="4064487"/>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nl-NL" sz="1900" kern="1200" dirty="0"/>
            <a:t>Integrale aanpak</a:t>
          </a:r>
        </a:p>
      </dsp:txBody>
      <dsp:txXfrm>
        <a:off x="5735634" y="4117655"/>
        <a:ext cx="982816" cy="982816"/>
      </dsp:txXfrm>
    </dsp:sp>
    <dsp:sp modelId="{D61158B9-F3EB-4649-AAFD-AC4EE2BCDCCB}">
      <dsp:nvSpPr>
        <dsp:cNvPr id="0" name=""/>
        <dsp:cNvSpPr/>
      </dsp:nvSpPr>
      <dsp:spPr>
        <a:xfrm rot="9000000">
          <a:off x="2383214" y="4062076"/>
          <a:ext cx="930303" cy="0"/>
        </a:xfrm>
        <a:custGeom>
          <a:avLst/>
          <a:gdLst/>
          <a:ahLst/>
          <a:cxnLst/>
          <a:rect l="0" t="0" r="0" b="0"/>
          <a:pathLst>
            <a:path>
              <a:moveTo>
                <a:pt x="0" y="0"/>
              </a:moveTo>
              <a:lnTo>
                <a:pt x="930303"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94829-A15B-4AAF-8EE6-4D11F361459D}">
      <dsp:nvSpPr>
        <dsp:cNvPr id="0" name=""/>
        <dsp:cNvSpPr/>
      </dsp:nvSpPr>
      <dsp:spPr>
        <a:xfrm>
          <a:off x="1356381" y="4064487"/>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nl-NL" sz="1700" kern="1200" dirty="0"/>
            <a:t>Sociale innovaties </a:t>
          </a:r>
        </a:p>
      </dsp:txBody>
      <dsp:txXfrm>
        <a:off x="1409549" y="4117655"/>
        <a:ext cx="982816" cy="98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1AE04-5EEA-4A86-B3F5-C3CA1437E2A7}">
      <dsp:nvSpPr>
        <dsp:cNvPr id="0" name=""/>
        <dsp:cNvSpPr/>
      </dsp:nvSpPr>
      <dsp:spPr>
        <a:xfrm>
          <a:off x="0" y="4291"/>
          <a:ext cx="6254724" cy="9140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4B403-14FB-4C8C-9004-6A506FEE5C75}">
      <dsp:nvSpPr>
        <dsp:cNvPr id="0" name=""/>
        <dsp:cNvSpPr/>
      </dsp:nvSpPr>
      <dsp:spPr>
        <a:xfrm>
          <a:off x="276493" y="209947"/>
          <a:ext cx="502715" cy="502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955A11-DC25-471B-9912-AA87F322DB7E}">
      <dsp:nvSpPr>
        <dsp:cNvPr id="0" name=""/>
        <dsp:cNvSpPr/>
      </dsp:nvSpPr>
      <dsp:spPr>
        <a:xfrm>
          <a:off x="1055702" y="4291"/>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844550">
            <a:lnSpc>
              <a:spcPct val="90000"/>
            </a:lnSpc>
            <a:spcBef>
              <a:spcPct val="0"/>
            </a:spcBef>
            <a:spcAft>
              <a:spcPct val="35000"/>
            </a:spcAft>
            <a:buNone/>
          </a:pPr>
          <a:r>
            <a:rPr lang="nl-NL" sz="1900" kern="1200"/>
            <a:t>Ga terug naar je eigen plannen voor de stad van de toekomst</a:t>
          </a:r>
          <a:endParaRPr lang="en-US" sz="1900" kern="1200"/>
        </a:p>
      </dsp:txBody>
      <dsp:txXfrm>
        <a:off x="1055702" y="4291"/>
        <a:ext cx="5199021" cy="914027"/>
      </dsp:txXfrm>
    </dsp:sp>
    <dsp:sp modelId="{361F179A-0E11-4304-B794-3803FEB459BD}">
      <dsp:nvSpPr>
        <dsp:cNvPr id="0" name=""/>
        <dsp:cNvSpPr/>
      </dsp:nvSpPr>
      <dsp:spPr>
        <a:xfrm>
          <a:off x="0" y="1146826"/>
          <a:ext cx="6254724" cy="914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6FF6F-F226-4620-BEE8-09CCACA252A5}">
      <dsp:nvSpPr>
        <dsp:cNvPr id="0" name=""/>
        <dsp:cNvSpPr/>
      </dsp:nvSpPr>
      <dsp:spPr>
        <a:xfrm>
          <a:off x="276493" y="1352482"/>
          <a:ext cx="502715" cy="502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B2B5C6-0FE4-4A9F-A57B-DEE682B90394}">
      <dsp:nvSpPr>
        <dsp:cNvPr id="0" name=""/>
        <dsp:cNvSpPr/>
      </dsp:nvSpPr>
      <dsp:spPr>
        <a:xfrm>
          <a:off x="1055702" y="1146826"/>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844550">
            <a:lnSpc>
              <a:spcPct val="90000"/>
            </a:lnSpc>
            <a:spcBef>
              <a:spcPct val="0"/>
            </a:spcBef>
            <a:spcAft>
              <a:spcPct val="35000"/>
            </a:spcAft>
            <a:buNone/>
          </a:pPr>
          <a:r>
            <a:rPr lang="nl-NL" sz="1900" kern="1200"/>
            <a:t>Hoe kun je het schema dan invullen?</a:t>
          </a:r>
          <a:endParaRPr lang="en-US" sz="1900" kern="1200"/>
        </a:p>
      </dsp:txBody>
      <dsp:txXfrm>
        <a:off x="1055702" y="1146826"/>
        <a:ext cx="5199021" cy="914027"/>
      </dsp:txXfrm>
    </dsp:sp>
    <dsp:sp modelId="{46172277-B668-4F0F-B355-B4761C380E77}">
      <dsp:nvSpPr>
        <dsp:cNvPr id="0" name=""/>
        <dsp:cNvSpPr/>
      </dsp:nvSpPr>
      <dsp:spPr>
        <a:xfrm>
          <a:off x="0" y="2289361"/>
          <a:ext cx="6254724" cy="9140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FA054-A528-4A5E-87A4-9CB2CD7039C6}">
      <dsp:nvSpPr>
        <dsp:cNvPr id="0" name=""/>
        <dsp:cNvSpPr/>
      </dsp:nvSpPr>
      <dsp:spPr>
        <a:xfrm>
          <a:off x="276493" y="2495017"/>
          <a:ext cx="502715" cy="5027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D32B6-DBF8-4471-8A56-45E6EFD7832F}">
      <dsp:nvSpPr>
        <dsp:cNvPr id="0" name=""/>
        <dsp:cNvSpPr/>
      </dsp:nvSpPr>
      <dsp:spPr>
        <a:xfrm>
          <a:off x="1055702" y="2289361"/>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844550">
            <a:lnSpc>
              <a:spcPct val="90000"/>
            </a:lnSpc>
            <a:spcBef>
              <a:spcPct val="0"/>
            </a:spcBef>
            <a:spcAft>
              <a:spcPct val="35000"/>
            </a:spcAft>
            <a:buNone/>
          </a:pPr>
          <a:r>
            <a:rPr lang="nl-NL" sz="1900" kern="1200"/>
            <a:t>Maak de tekening na en schrijf er zoveel mogelijk ideeën bij</a:t>
          </a:r>
          <a:endParaRPr lang="en-US" sz="1900" kern="1200"/>
        </a:p>
      </dsp:txBody>
      <dsp:txXfrm>
        <a:off x="1055702" y="2289361"/>
        <a:ext cx="5199021" cy="914027"/>
      </dsp:txXfrm>
    </dsp:sp>
    <dsp:sp modelId="{3C700B8C-F7F9-42CA-9B18-9AE23F2750A1}">
      <dsp:nvSpPr>
        <dsp:cNvPr id="0" name=""/>
        <dsp:cNvSpPr/>
      </dsp:nvSpPr>
      <dsp:spPr>
        <a:xfrm>
          <a:off x="0" y="3431895"/>
          <a:ext cx="6254724" cy="9140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3083E-A839-4377-B8DE-FD300FD98DD9}">
      <dsp:nvSpPr>
        <dsp:cNvPr id="0" name=""/>
        <dsp:cNvSpPr/>
      </dsp:nvSpPr>
      <dsp:spPr>
        <a:xfrm>
          <a:off x="276493" y="3637552"/>
          <a:ext cx="502715" cy="5027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27156A-3F66-42ED-B62D-02DF3480467B}">
      <dsp:nvSpPr>
        <dsp:cNvPr id="0" name=""/>
        <dsp:cNvSpPr/>
      </dsp:nvSpPr>
      <dsp:spPr>
        <a:xfrm>
          <a:off x="1055702" y="3431895"/>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844550">
            <a:lnSpc>
              <a:spcPct val="90000"/>
            </a:lnSpc>
            <a:spcBef>
              <a:spcPct val="0"/>
            </a:spcBef>
            <a:spcAft>
              <a:spcPct val="35000"/>
            </a:spcAft>
            <a:buNone/>
          </a:pPr>
          <a:r>
            <a:rPr lang="nl-NL" sz="1900" kern="1200"/>
            <a:t>Bespreek met buurman / buurvrouw voor extra input </a:t>
          </a:r>
          <a:endParaRPr lang="en-US" sz="1900" kern="1200"/>
        </a:p>
      </dsp:txBody>
      <dsp:txXfrm>
        <a:off x="1055702" y="3431895"/>
        <a:ext cx="5199021" cy="914027"/>
      </dsp:txXfrm>
    </dsp:sp>
    <dsp:sp modelId="{05A4F550-3DE6-4AD5-BD43-C0351B00F500}">
      <dsp:nvSpPr>
        <dsp:cNvPr id="0" name=""/>
        <dsp:cNvSpPr/>
      </dsp:nvSpPr>
      <dsp:spPr>
        <a:xfrm>
          <a:off x="0" y="4574430"/>
          <a:ext cx="6254724" cy="91402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36987-BF3B-4D30-93AA-5A70EBF13AD9}">
      <dsp:nvSpPr>
        <dsp:cNvPr id="0" name=""/>
        <dsp:cNvSpPr/>
      </dsp:nvSpPr>
      <dsp:spPr>
        <a:xfrm>
          <a:off x="276493" y="4780087"/>
          <a:ext cx="502715" cy="5027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401C8-FA42-45A4-B227-55C0843E2CD8}">
      <dsp:nvSpPr>
        <dsp:cNvPr id="0" name=""/>
        <dsp:cNvSpPr/>
      </dsp:nvSpPr>
      <dsp:spPr>
        <a:xfrm>
          <a:off x="1055702" y="4574430"/>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844550">
            <a:lnSpc>
              <a:spcPct val="90000"/>
            </a:lnSpc>
            <a:spcBef>
              <a:spcPct val="0"/>
            </a:spcBef>
            <a:spcAft>
              <a:spcPct val="35000"/>
            </a:spcAft>
            <a:buNone/>
          </a:pPr>
          <a:r>
            <a:rPr lang="nl-NL" sz="1900" kern="1200"/>
            <a:t>Maak een selectie en vertel welke idee je gaat meenemen in je plannen.</a:t>
          </a:r>
          <a:endParaRPr lang="en-US" sz="1900" kern="1200"/>
        </a:p>
      </dsp:txBody>
      <dsp:txXfrm>
        <a:off x="1055702" y="4574430"/>
        <a:ext cx="5199021" cy="914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999A-DC33-45C8-8333-16A85CEA0AB4}">
      <dsp:nvSpPr>
        <dsp:cNvPr id="0" name=""/>
        <dsp:cNvSpPr/>
      </dsp:nvSpPr>
      <dsp:spPr>
        <a:xfrm>
          <a:off x="0" y="670"/>
          <a:ext cx="6254724" cy="15689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05EC4-3EBE-494B-B989-C238A1A785AD}">
      <dsp:nvSpPr>
        <dsp:cNvPr id="0" name=""/>
        <dsp:cNvSpPr/>
      </dsp:nvSpPr>
      <dsp:spPr>
        <a:xfrm>
          <a:off x="474614" y="353689"/>
          <a:ext cx="862935" cy="862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48C32D-D9B5-44C4-8875-B3F44ECEBC7D}">
      <dsp:nvSpPr>
        <dsp:cNvPr id="0" name=""/>
        <dsp:cNvSpPr/>
      </dsp:nvSpPr>
      <dsp:spPr>
        <a:xfrm>
          <a:off x="1812164" y="670"/>
          <a:ext cx="4442559" cy="156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50" tIns="166050" rIns="166050" bIns="166050" numCol="1" spcCol="1270" anchor="ctr" anchorCtr="0">
          <a:noAutofit/>
        </a:bodyPr>
        <a:lstStyle/>
        <a:p>
          <a:pPr marL="0" lvl="0" indent="0" algn="l" defTabSz="1111250">
            <a:lnSpc>
              <a:spcPct val="90000"/>
            </a:lnSpc>
            <a:spcBef>
              <a:spcPct val="0"/>
            </a:spcBef>
            <a:spcAft>
              <a:spcPct val="35000"/>
            </a:spcAft>
            <a:buNone/>
          </a:pPr>
          <a:r>
            <a:rPr lang="nl-NL" sz="2500" kern="1200"/>
            <a:t>Nog vragen over de planning en opzet?</a:t>
          </a:r>
          <a:endParaRPr lang="en-US" sz="2500" kern="1200"/>
        </a:p>
      </dsp:txBody>
      <dsp:txXfrm>
        <a:off x="1812164" y="670"/>
        <a:ext cx="4442559" cy="1568973"/>
      </dsp:txXfrm>
    </dsp:sp>
    <dsp:sp modelId="{E018C8A5-A082-4773-AFD5-D81F88D5FCAE}">
      <dsp:nvSpPr>
        <dsp:cNvPr id="0" name=""/>
        <dsp:cNvSpPr/>
      </dsp:nvSpPr>
      <dsp:spPr>
        <a:xfrm>
          <a:off x="0" y="1961888"/>
          <a:ext cx="6254724" cy="15689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A9FB3-B9C0-4BBF-A7CF-D246D3097CAB}">
      <dsp:nvSpPr>
        <dsp:cNvPr id="0" name=""/>
        <dsp:cNvSpPr/>
      </dsp:nvSpPr>
      <dsp:spPr>
        <a:xfrm>
          <a:off x="474614" y="2314907"/>
          <a:ext cx="862935" cy="862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4B3556-845A-4037-9824-7A287E52266E}">
      <dsp:nvSpPr>
        <dsp:cNvPr id="0" name=""/>
        <dsp:cNvSpPr/>
      </dsp:nvSpPr>
      <dsp:spPr>
        <a:xfrm>
          <a:off x="1812164" y="1961888"/>
          <a:ext cx="4442559" cy="156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50" tIns="166050" rIns="166050" bIns="166050" numCol="1" spcCol="1270" anchor="ctr" anchorCtr="0">
          <a:noAutofit/>
        </a:bodyPr>
        <a:lstStyle/>
        <a:p>
          <a:pPr marL="0" lvl="0" indent="0" algn="l" defTabSz="1111250">
            <a:lnSpc>
              <a:spcPct val="90000"/>
            </a:lnSpc>
            <a:spcBef>
              <a:spcPct val="0"/>
            </a:spcBef>
            <a:spcAft>
              <a:spcPct val="35000"/>
            </a:spcAft>
            <a:buNone/>
          </a:pPr>
          <a:r>
            <a:rPr lang="nl-NL" sz="2500" kern="1200"/>
            <a:t>Nog vragen over deze les en begrippen? </a:t>
          </a:r>
          <a:endParaRPr lang="en-US" sz="2500" kern="1200"/>
        </a:p>
      </dsp:txBody>
      <dsp:txXfrm>
        <a:off x="1812164" y="1961888"/>
        <a:ext cx="4442559" cy="1568973"/>
      </dsp:txXfrm>
    </dsp:sp>
    <dsp:sp modelId="{7C272F33-A032-4923-A803-73228F1B1AAD}">
      <dsp:nvSpPr>
        <dsp:cNvPr id="0" name=""/>
        <dsp:cNvSpPr/>
      </dsp:nvSpPr>
      <dsp:spPr>
        <a:xfrm>
          <a:off x="0" y="3923105"/>
          <a:ext cx="6254724" cy="15689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9727A-E58D-4815-B052-A6908BA1F18A}">
      <dsp:nvSpPr>
        <dsp:cNvPr id="0" name=""/>
        <dsp:cNvSpPr/>
      </dsp:nvSpPr>
      <dsp:spPr>
        <a:xfrm>
          <a:off x="474614" y="4276124"/>
          <a:ext cx="862935" cy="862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F055BD-8A02-4D5C-97AE-974CAFDAE8EE}">
      <dsp:nvSpPr>
        <dsp:cNvPr id="0" name=""/>
        <dsp:cNvSpPr/>
      </dsp:nvSpPr>
      <dsp:spPr>
        <a:xfrm>
          <a:off x="1812164" y="3923105"/>
          <a:ext cx="4442559" cy="156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50" tIns="166050" rIns="166050" bIns="166050" numCol="1" spcCol="1270" anchor="ctr" anchorCtr="0">
          <a:noAutofit/>
        </a:bodyPr>
        <a:lstStyle/>
        <a:p>
          <a:pPr marL="0" lvl="0" indent="0" algn="l" defTabSz="1111250">
            <a:lnSpc>
              <a:spcPct val="90000"/>
            </a:lnSpc>
            <a:spcBef>
              <a:spcPct val="0"/>
            </a:spcBef>
            <a:spcAft>
              <a:spcPct val="35000"/>
            </a:spcAft>
            <a:buNone/>
          </a:pPr>
          <a:r>
            <a:rPr lang="nl-NL" sz="2500" kern="1200"/>
            <a:t>Feedback op de les &amp; verloop? </a:t>
          </a:r>
          <a:endParaRPr lang="en-US" sz="2500" kern="1200"/>
        </a:p>
      </dsp:txBody>
      <dsp:txXfrm>
        <a:off x="1812164" y="3923105"/>
        <a:ext cx="4442559" cy="156897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F9411-BC01-40A6-A3DA-62F553DB7C96}" type="datetimeFigureOut">
              <a:rPr lang="nl-NL" smtClean="0"/>
              <a:t>13-2-2020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4EDDA-89B9-494B-B350-F52601A31FBA}" type="slidenum">
              <a:rPr lang="nl-NL" smtClean="0"/>
              <a:t>‹nr.›</a:t>
            </a:fld>
            <a:endParaRPr lang="nl-NL"/>
          </a:p>
        </p:txBody>
      </p:sp>
    </p:spTree>
    <p:extLst>
      <p:ext uri="{BB962C8B-B14F-4D97-AF65-F5344CB8AC3E}">
        <p14:creationId xmlns:p14="http://schemas.microsoft.com/office/powerpoint/2010/main" val="6935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D34EB64-0A44-48F6-ABFB-1B6471E3C033}" type="datetimeFigureOut">
              <a:rPr lang="nl-NL" smtClean="0"/>
              <a:t>13-2-2020</a:t>
            </a:fld>
            <a:endParaRPr lang="nl-N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4CD1510-5B8D-4881-B833-7302EA5F2B92}" type="slidenum">
              <a:rPr lang="nl-NL" smtClean="0"/>
              <a:t>‹nr.›</a:t>
            </a:fld>
            <a:endParaRPr lang="nl-NL"/>
          </a:p>
        </p:txBody>
      </p:sp>
    </p:spTree>
    <p:extLst>
      <p:ext uri="{BB962C8B-B14F-4D97-AF65-F5344CB8AC3E}">
        <p14:creationId xmlns:p14="http://schemas.microsoft.com/office/powerpoint/2010/main" val="238455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34EB64-0A44-48F6-ABFB-1B6471E3C033}" type="datetimeFigureOut">
              <a:rPr lang="nl-NL" smtClean="0"/>
              <a:t>13-2-2020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97563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34EB64-0A44-48F6-ABFB-1B6471E3C033}" type="datetimeFigureOut">
              <a:rPr lang="nl-NL" smtClean="0"/>
              <a:t>13-2-2020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406345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34EB64-0A44-48F6-ABFB-1B6471E3C033}" type="datetimeFigureOut">
              <a:rPr lang="nl-NL" smtClean="0"/>
              <a:t>13-2-2020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299399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D34EB64-0A44-48F6-ABFB-1B6471E3C033}" type="datetimeFigureOut">
              <a:rPr lang="nl-NL" smtClean="0"/>
              <a:t>13-2-2020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207469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D34EB64-0A44-48F6-ABFB-1B6471E3C033}" type="datetimeFigureOut">
              <a:rPr lang="nl-NL" smtClean="0"/>
              <a:t>13-2-2020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20222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D34EB64-0A44-48F6-ABFB-1B6471E3C033}" type="datetimeFigureOut">
              <a:rPr lang="nl-NL" smtClean="0"/>
              <a:t>13-2-2020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275602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D34EB64-0A44-48F6-ABFB-1B6471E3C033}" type="datetimeFigureOut">
              <a:rPr lang="nl-NL" smtClean="0"/>
              <a:t>13-2-2020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88186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4EB64-0A44-48F6-ABFB-1B6471E3C033}" type="datetimeFigureOut">
              <a:rPr lang="nl-NL" smtClean="0"/>
              <a:t>13-2-2020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4CD1510-5B8D-4881-B833-7302EA5F2B92}" type="slidenum">
              <a:rPr lang="nl-NL" smtClean="0"/>
              <a:t>‹nr.›</a:t>
            </a:fld>
            <a:endParaRPr lang="nl-NL"/>
          </a:p>
        </p:txBody>
      </p:sp>
    </p:spTree>
    <p:extLst>
      <p:ext uri="{BB962C8B-B14F-4D97-AF65-F5344CB8AC3E}">
        <p14:creationId xmlns:p14="http://schemas.microsoft.com/office/powerpoint/2010/main" val="129455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Klikken om de tekststijl van het model te bewerken</a:t>
            </a:r>
          </a:p>
        </p:txBody>
      </p:sp>
      <p:sp>
        <p:nvSpPr>
          <p:cNvPr id="5" name="Date Placeholder 4"/>
          <p:cNvSpPr>
            <a:spLocks noGrp="1"/>
          </p:cNvSpPr>
          <p:nvPr>
            <p:ph type="dt" sz="half" idx="10"/>
          </p:nvPr>
        </p:nvSpPr>
        <p:spPr/>
        <p:txBody>
          <a:bodyPr/>
          <a:lstStyle/>
          <a:p>
            <a:fld id="{AD34EB64-0A44-48F6-ABFB-1B6471E3C033}" type="datetimeFigureOut">
              <a:rPr lang="nl-NL" smtClean="0"/>
              <a:t>13-2-2020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4CD1510-5B8D-4881-B833-7302EA5F2B92}" type="slidenum">
              <a:rPr lang="nl-NL" smtClean="0"/>
              <a:t>‹nr.›</a:t>
            </a:fld>
            <a:endParaRPr lang="nl-NL"/>
          </a:p>
        </p:txBody>
      </p:sp>
    </p:spTree>
    <p:extLst>
      <p:ext uri="{BB962C8B-B14F-4D97-AF65-F5344CB8AC3E}">
        <p14:creationId xmlns:p14="http://schemas.microsoft.com/office/powerpoint/2010/main" val="199252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D34EB64-0A44-48F6-ABFB-1B6471E3C033}" type="datetimeFigureOut">
              <a:rPr lang="nl-NL" smtClean="0"/>
              <a:t>13-2-2020</a:t>
            </a:fld>
            <a:endParaRPr lang="nl-N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4CD1510-5B8D-4881-B833-7302EA5F2B92}" type="slidenum">
              <a:rPr lang="nl-NL" smtClean="0"/>
              <a:t>‹nr.›</a:t>
            </a:fld>
            <a:endParaRPr lang="nl-NL"/>
          </a:p>
        </p:txBody>
      </p:sp>
    </p:spTree>
    <p:extLst>
      <p:ext uri="{BB962C8B-B14F-4D97-AF65-F5344CB8AC3E}">
        <p14:creationId xmlns:p14="http://schemas.microsoft.com/office/powerpoint/2010/main" val="39107479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D34EB64-0A44-48F6-ABFB-1B6471E3C033}" type="datetimeFigureOut">
              <a:rPr lang="nl-NL" smtClean="0"/>
              <a:t>13-2-2020</a:t>
            </a:fld>
            <a:endParaRPr lang="nl-N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l-N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4CD1510-5B8D-4881-B833-7302EA5F2B92}" type="slidenum">
              <a:rPr lang="nl-NL" smtClean="0"/>
              <a:t>‹nr.›</a:t>
            </a:fld>
            <a:endParaRPr lang="nl-NL"/>
          </a:p>
        </p:txBody>
      </p:sp>
    </p:spTree>
    <p:extLst>
      <p:ext uri="{BB962C8B-B14F-4D97-AF65-F5344CB8AC3E}">
        <p14:creationId xmlns:p14="http://schemas.microsoft.com/office/powerpoint/2010/main" val="34633930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_kEcE6neOc" TargetMode="External"/><Relationship Id="rId2" Type="http://schemas.openxmlformats.org/officeDocument/2006/relationships/hyperlink" Target="https://www.youtube.com/watch?v=9QdhABLacUs" TargetMode="External"/><Relationship Id="rId1" Type="http://schemas.openxmlformats.org/officeDocument/2006/relationships/slideLayout" Target="../slideLayouts/slideLayout7.xml"/><Relationship Id="rId4" Type="http://schemas.openxmlformats.org/officeDocument/2006/relationships/hyperlink" Target="https://www.youtube.com/watch?v=gJ_PLuX5Tj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ovisie.nl/sites/movisie.nl/files/publication-attachment/Dossier-Wat-werkt-bij-Sociale-innovatie%20%5BMOV-11871662-1.0%5D.pdf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zFZUiConLQ" TargetMode="External"/><Relationship Id="rId2" Type="http://schemas.openxmlformats.org/officeDocument/2006/relationships/hyperlink" Target="https://www.cbs.nl/nl-nl/nieuws/2019/37/sterke-groei-in-steden-en-randgemeenten-verwacht" TargetMode="External"/><Relationship Id="rId1" Type="http://schemas.openxmlformats.org/officeDocument/2006/relationships/slideLayout" Target="../slideLayouts/slideLayout7.xml"/><Relationship Id="rId5" Type="http://schemas.openxmlformats.org/officeDocument/2006/relationships/hyperlink" Target="https://www.youtube.com/watch?v=Br5aJa6MkBc" TargetMode="External"/><Relationship Id="rId4" Type="http://schemas.openxmlformats.org/officeDocument/2006/relationships/hyperlink" Target="https://www.youtube.com/watch?v=9s27gfn9-p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0F365137-23F7-40ED-B9B3-94FE3D10D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297294" y="1178052"/>
            <a:ext cx="5777316" cy="4501896"/>
          </a:xfrm>
        </p:spPr>
        <p:txBody>
          <a:bodyPr anchor="ctr">
            <a:normAutofit/>
          </a:bodyPr>
          <a:lstStyle/>
          <a:p>
            <a:pPr algn="r"/>
            <a:r>
              <a:rPr lang="nl-NL" sz="8000" dirty="0">
                <a:solidFill>
                  <a:schemeClr val="bg1"/>
                </a:solidFill>
              </a:rPr>
              <a:t>Stad van de Toekomst</a:t>
            </a:r>
          </a:p>
        </p:txBody>
      </p:sp>
      <p:sp>
        <p:nvSpPr>
          <p:cNvPr id="3" name="Ondertitel 2"/>
          <p:cNvSpPr>
            <a:spLocks noGrp="1"/>
          </p:cNvSpPr>
          <p:nvPr>
            <p:ph type="subTitle" idx="1"/>
          </p:nvPr>
        </p:nvSpPr>
        <p:spPr>
          <a:xfrm>
            <a:off x="7982511" y="1178052"/>
            <a:ext cx="2912195" cy="4501896"/>
          </a:xfrm>
        </p:spPr>
        <p:txBody>
          <a:bodyPr anchor="ctr">
            <a:normAutofit/>
          </a:bodyPr>
          <a:lstStyle/>
          <a:p>
            <a:r>
              <a:rPr lang="nl-NL"/>
              <a:t>Stad en Wijk</a:t>
            </a:r>
          </a:p>
          <a:p>
            <a:r>
              <a:rPr lang="nl-NL"/>
              <a:t>Leerjaar 3 Periode 3</a:t>
            </a:r>
          </a:p>
          <a:p>
            <a:r>
              <a:rPr lang="nl-NL"/>
              <a:t>Les 2 14 feb 2020</a:t>
            </a:r>
          </a:p>
        </p:txBody>
      </p:sp>
      <p:cxnSp>
        <p:nvCxnSpPr>
          <p:cNvPr id="21" name="Straight Connector 15">
            <a:extLst>
              <a:ext uri="{FF2B5EF4-FFF2-40B4-BE49-F238E27FC236}">
                <a16:creationId xmlns:a16="http://schemas.microsoft.com/office/drawing/2014/main" id="{07BC4E14-913C-46C0-ABF7-BDDAEC08A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71116"/>
            <a:ext cx="0" cy="2715768"/>
          </a:xfrm>
          <a:prstGeom prst="line">
            <a:avLst/>
          </a:prstGeom>
          <a:ln>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CD4E28-A5EE-49FE-80F9-4FB90F9ED2F2}"/>
              </a:ext>
            </a:extLst>
          </p:cNvPr>
          <p:cNvSpPr>
            <a:spLocks noGrp="1"/>
          </p:cNvSpPr>
          <p:nvPr>
            <p:ph type="title"/>
          </p:nvPr>
        </p:nvSpPr>
        <p:spPr>
          <a:xfrm>
            <a:off x="586003" y="1456267"/>
            <a:ext cx="3467051" cy="3352800"/>
          </a:xfrm>
        </p:spPr>
        <p:txBody>
          <a:bodyPr vert="horz" lIns="91440" tIns="45720" rIns="91440" bIns="45720" rtlCol="0" anchor="b">
            <a:normAutofit fontScale="90000"/>
          </a:bodyPr>
          <a:lstStyle/>
          <a:p>
            <a:pPr>
              <a:lnSpc>
                <a:spcPct val="80000"/>
              </a:lnSpc>
            </a:pPr>
            <a:r>
              <a:rPr lang="en-US" sz="5100" dirty="0" err="1">
                <a:solidFill>
                  <a:srgbClr val="FFFFFF"/>
                </a:solidFill>
              </a:rPr>
              <a:t>Sociale</a:t>
            </a:r>
            <a:r>
              <a:rPr lang="en-US" sz="5100" dirty="0">
                <a:solidFill>
                  <a:srgbClr val="FFFFFF"/>
                </a:solidFill>
              </a:rPr>
              <a:t> </a:t>
            </a:r>
            <a:r>
              <a:rPr lang="en-US" sz="5100" dirty="0" err="1">
                <a:solidFill>
                  <a:srgbClr val="FFFFFF"/>
                </a:solidFill>
              </a:rPr>
              <a:t>innovaties</a:t>
            </a:r>
            <a:r>
              <a:rPr lang="en-US" sz="5100" dirty="0">
                <a:solidFill>
                  <a:srgbClr val="FFFFFF"/>
                </a:solidFill>
              </a:rPr>
              <a:t> &amp; </a:t>
            </a:r>
            <a:r>
              <a:rPr lang="en-US" sz="5100" dirty="0" err="1">
                <a:solidFill>
                  <a:srgbClr val="FFFFFF"/>
                </a:solidFill>
              </a:rPr>
              <a:t>toepasbaar</a:t>
            </a:r>
            <a:r>
              <a:rPr lang="en-US" sz="5100" dirty="0">
                <a:solidFill>
                  <a:srgbClr val="FFFFFF"/>
                </a:solidFill>
              </a:rPr>
              <a:t> </a:t>
            </a:r>
            <a:r>
              <a:rPr lang="en-US" sz="5100" dirty="0" err="1">
                <a:solidFill>
                  <a:srgbClr val="FFFFFF"/>
                </a:solidFill>
              </a:rPr>
              <a:t>voor</a:t>
            </a:r>
            <a:r>
              <a:rPr lang="en-US" sz="5100" dirty="0">
                <a:solidFill>
                  <a:srgbClr val="FFFFFF"/>
                </a:solidFill>
              </a:rPr>
              <a:t> de </a:t>
            </a:r>
            <a:r>
              <a:rPr lang="en-US" sz="5100" dirty="0" err="1">
                <a:solidFill>
                  <a:srgbClr val="FFFFFF"/>
                </a:solidFill>
              </a:rPr>
              <a:t>stad</a:t>
            </a:r>
            <a:r>
              <a:rPr lang="en-US" sz="5100" dirty="0">
                <a:solidFill>
                  <a:srgbClr val="FFFFFF"/>
                </a:solidFill>
              </a:rPr>
              <a:t> van de </a:t>
            </a:r>
            <a:r>
              <a:rPr lang="en-US" sz="5100" dirty="0" err="1">
                <a:solidFill>
                  <a:srgbClr val="FFFFFF"/>
                </a:solidFill>
              </a:rPr>
              <a:t>toekomst</a:t>
            </a:r>
            <a:r>
              <a:rPr lang="en-US" sz="5100" dirty="0">
                <a:solidFill>
                  <a:srgbClr val="FFFFFF"/>
                </a:solidFill>
              </a:rPr>
              <a:t> </a:t>
            </a: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st, kaart&#10;&#10;Automatisch gegenereerde beschrijving">
            <a:extLst>
              <a:ext uri="{FF2B5EF4-FFF2-40B4-BE49-F238E27FC236}">
                <a16:creationId xmlns:a16="http://schemas.microsoft.com/office/drawing/2014/main" id="{9C2F6205-4E97-45A1-96B8-BA1910834912}"/>
              </a:ext>
            </a:extLst>
          </p:cNvPr>
          <p:cNvPicPr>
            <a:picLocks noGrp="1" noChangeAspect="1"/>
          </p:cNvPicPr>
          <p:nvPr>
            <p:ph idx="1"/>
          </p:nvPr>
        </p:nvPicPr>
        <p:blipFill>
          <a:blip r:embed="rId2"/>
          <a:stretch>
            <a:fillRect/>
          </a:stretch>
        </p:blipFill>
        <p:spPr>
          <a:xfrm>
            <a:off x="5282520" y="955300"/>
            <a:ext cx="6266016" cy="4595078"/>
          </a:xfrm>
          <a:prstGeom prst="rect">
            <a:avLst/>
          </a:prstGeom>
        </p:spPr>
      </p:pic>
    </p:spTree>
    <p:extLst>
      <p:ext uri="{BB962C8B-B14F-4D97-AF65-F5344CB8AC3E}">
        <p14:creationId xmlns:p14="http://schemas.microsoft.com/office/powerpoint/2010/main" val="326852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BA5B906-6877-4CD5-ACA9-F2737845423B}"/>
              </a:ext>
            </a:extLst>
          </p:cNvPr>
          <p:cNvSpPr/>
          <p:nvPr/>
        </p:nvSpPr>
        <p:spPr>
          <a:xfrm>
            <a:off x="1457325" y="4992980"/>
            <a:ext cx="4895186" cy="369332"/>
          </a:xfrm>
          <a:prstGeom prst="rect">
            <a:avLst/>
          </a:prstGeom>
        </p:spPr>
        <p:txBody>
          <a:bodyPr wrap="none">
            <a:spAutoFit/>
          </a:bodyPr>
          <a:lstStyle/>
          <a:p>
            <a:r>
              <a:rPr lang="nl-NL" dirty="0">
                <a:hlinkClick r:id="rId2"/>
              </a:rPr>
              <a:t>https://www.youtube.com/watch?v=9QdhABLacUs</a:t>
            </a:r>
            <a:endParaRPr lang="nl-NL" dirty="0"/>
          </a:p>
        </p:txBody>
      </p:sp>
      <p:sp>
        <p:nvSpPr>
          <p:cNvPr id="3" name="Tekstvak 2">
            <a:extLst>
              <a:ext uri="{FF2B5EF4-FFF2-40B4-BE49-F238E27FC236}">
                <a16:creationId xmlns:a16="http://schemas.microsoft.com/office/drawing/2014/main" id="{0E1D6DB7-43A4-45B9-BE5E-2C286D119472}"/>
              </a:ext>
            </a:extLst>
          </p:cNvPr>
          <p:cNvSpPr txBox="1"/>
          <p:nvPr/>
        </p:nvSpPr>
        <p:spPr>
          <a:xfrm>
            <a:off x="1457325" y="5454134"/>
            <a:ext cx="8448675" cy="369332"/>
          </a:xfrm>
          <a:prstGeom prst="rect">
            <a:avLst/>
          </a:prstGeom>
          <a:noFill/>
        </p:spPr>
        <p:txBody>
          <a:bodyPr wrap="square" rtlCol="0">
            <a:spAutoFit/>
          </a:bodyPr>
          <a:lstStyle/>
          <a:p>
            <a:r>
              <a:rPr lang="nl-NL" dirty="0" err="1"/>
              <a:t>Social</a:t>
            </a:r>
            <a:r>
              <a:rPr lang="nl-NL" dirty="0"/>
              <a:t> </a:t>
            </a:r>
            <a:r>
              <a:rPr lang="nl-NL" dirty="0" err="1"/>
              <a:t>innovations</a:t>
            </a:r>
            <a:r>
              <a:rPr lang="nl-NL" dirty="0"/>
              <a:t>: welke drie vormen komen in het filmpje langs met welke voorbeelden? </a:t>
            </a:r>
          </a:p>
        </p:txBody>
      </p:sp>
      <p:sp>
        <p:nvSpPr>
          <p:cNvPr id="4" name="Ovaal 3">
            <a:extLst>
              <a:ext uri="{FF2B5EF4-FFF2-40B4-BE49-F238E27FC236}">
                <a16:creationId xmlns:a16="http://schemas.microsoft.com/office/drawing/2014/main" id="{28025535-FB23-4927-85D6-851D4AD79FB6}"/>
              </a:ext>
            </a:extLst>
          </p:cNvPr>
          <p:cNvSpPr/>
          <p:nvPr/>
        </p:nvSpPr>
        <p:spPr>
          <a:xfrm rot="1136866">
            <a:off x="8755887" y="809864"/>
            <a:ext cx="2743200" cy="1891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err="1"/>
              <a:t>Social</a:t>
            </a:r>
            <a:r>
              <a:rPr lang="nl-NL" sz="2800" dirty="0"/>
              <a:t> </a:t>
            </a:r>
            <a:r>
              <a:rPr lang="nl-NL" sz="2800" dirty="0" err="1"/>
              <a:t>innovations</a:t>
            </a:r>
            <a:r>
              <a:rPr lang="nl-NL" sz="2800" dirty="0"/>
              <a:t> </a:t>
            </a:r>
          </a:p>
        </p:txBody>
      </p:sp>
      <p:sp>
        <p:nvSpPr>
          <p:cNvPr id="5" name="Rechthoek 4">
            <a:extLst>
              <a:ext uri="{FF2B5EF4-FFF2-40B4-BE49-F238E27FC236}">
                <a16:creationId xmlns:a16="http://schemas.microsoft.com/office/drawing/2014/main" id="{657DCDD3-1052-46E4-8812-3AADFBE981AE}"/>
              </a:ext>
            </a:extLst>
          </p:cNvPr>
          <p:cNvSpPr/>
          <p:nvPr/>
        </p:nvSpPr>
        <p:spPr>
          <a:xfrm>
            <a:off x="1358348" y="1034534"/>
            <a:ext cx="4842095" cy="369332"/>
          </a:xfrm>
          <a:prstGeom prst="rect">
            <a:avLst/>
          </a:prstGeom>
        </p:spPr>
        <p:txBody>
          <a:bodyPr wrap="none">
            <a:spAutoFit/>
          </a:bodyPr>
          <a:lstStyle/>
          <a:p>
            <a:r>
              <a:rPr lang="nl-NL" dirty="0">
                <a:hlinkClick r:id="rId3"/>
              </a:rPr>
              <a:t>https://www.youtube.com/watch?v=5_kEcE6neOc</a:t>
            </a:r>
            <a:endParaRPr lang="nl-NL" dirty="0"/>
          </a:p>
        </p:txBody>
      </p:sp>
      <p:sp>
        <p:nvSpPr>
          <p:cNvPr id="6" name="Tekstvak 5">
            <a:extLst>
              <a:ext uri="{FF2B5EF4-FFF2-40B4-BE49-F238E27FC236}">
                <a16:creationId xmlns:a16="http://schemas.microsoft.com/office/drawing/2014/main" id="{77C92D60-5878-4092-A643-958AC4009457}"/>
              </a:ext>
            </a:extLst>
          </p:cNvPr>
          <p:cNvSpPr txBox="1"/>
          <p:nvPr/>
        </p:nvSpPr>
        <p:spPr>
          <a:xfrm>
            <a:off x="1401855" y="1411653"/>
            <a:ext cx="4533900" cy="369332"/>
          </a:xfrm>
          <a:prstGeom prst="rect">
            <a:avLst/>
          </a:prstGeom>
          <a:noFill/>
        </p:spPr>
        <p:txBody>
          <a:bodyPr wrap="square" rtlCol="0">
            <a:spAutoFit/>
          </a:bodyPr>
          <a:lstStyle/>
          <a:p>
            <a:r>
              <a:rPr lang="nl-NL" dirty="0"/>
              <a:t>Wat is Sociale innovatie? </a:t>
            </a:r>
          </a:p>
        </p:txBody>
      </p:sp>
      <p:sp>
        <p:nvSpPr>
          <p:cNvPr id="7" name="Rechthoek 6">
            <a:extLst>
              <a:ext uri="{FF2B5EF4-FFF2-40B4-BE49-F238E27FC236}">
                <a16:creationId xmlns:a16="http://schemas.microsoft.com/office/drawing/2014/main" id="{C51E63AA-8905-4415-B790-245F0CF63939}"/>
              </a:ext>
            </a:extLst>
          </p:cNvPr>
          <p:cNvSpPr/>
          <p:nvPr/>
        </p:nvSpPr>
        <p:spPr>
          <a:xfrm>
            <a:off x="1401855" y="3086087"/>
            <a:ext cx="4734886" cy="369332"/>
          </a:xfrm>
          <a:prstGeom prst="rect">
            <a:avLst/>
          </a:prstGeom>
        </p:spPr>
        <p:txBody>
          <a:bodyPr wrap="none">
            <a:spAutoFit/>
          </a:bodyPr>
          <a:lstStyle/>
          <a:p>
            <a:r>
              <a:rPr lang="nl-NL" dirty="0">
                <a:hlinkClick r:id="rId4"/>
              </a:rPr>
              <a:t>https://www.youtube.com/watch?v=gJ_PLuX5Tj0</a:t>
            </a:r>
            <a:endParaRPr lang="nl-NL" dirty="0"/>
          </a:p>
        </p:txBody>
      </p:sp>
      <p:sp>
        <p:nvSpPr>
          <p:cNvPr id="8" name="Tekstvak 7">
            <a:extLst>
              <a:ext uri="{FF2B5EF4-FFF2-40B4-BE49-F238E27FC236}">
                <a16:creationId xmlns:a16="http://schemas.microsoft.com/office/drawing/2014/main" id="{262B5A2F-8B7D-4764-B565-4C7905770CA5}"/>
              </a:ext>
            </a:extLst>
          </p:cNvPr>
          <p:cNvSpPr txBox="1"/>
          <p:nvPr/>
        </p:nvSpPr>
        <p:spPr>
          <a:xfrm>
            <a:off x="1409699" y="3511033"/>
            <a:ext cx="8543925" cy="369332"/>
          </a:xfrm>
          <a:prstGeom prst="rect">
            <a:avLst/>
          </a:prstGeom>
          <a:noFill/>
        </p:spPr>
        <p:txBody>
          <a:bodyPr wrap="square" rtlCol="0">
            <a:spAutoFit/>
          </a:bodyPr>
          <a:lstStyle/>
          <a:p>
            <a:r>
              <a:rPr lang="nl-NL" dirty="0"/>
              <a:t>Voorbeelden van allerlei soorten sociale innovatie; welke komen langs?</a:t>
            </a:r>
          </a:p>
        </p:txBody>
      </p:sp>
    </p:spTree>
    <p:extLst>
      <p:ext uri="{BB962C8B-B14F-4D97-AF65-F5344CB8AC3E}">
        <p14:creationId xmlns:p14="http://schemas.microsoft.com/office/powerpoint/2010/main" val="425423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1BEB2B-B320-4533-A669-5D58CBDF00CB}"/>
              </a:ext>
            </a:extLst>
          </p:cNvPr>
          <p:cNvSpPr/>
          <p:nvPr/>
        </p:nvSpPr>
        <p:spPr>
          <a:xfrm>
            <a:off x="776287" y="789979"/>
            <a:ext cx="4891088" cy="5016758"/>
          </a:xfrm>
          <a:prstGeom prst="rect">
            <a:avLst/>
          </a:prstGeom>
        </p:spPr>
        <p:txBody>
          <a:bodyPr wrap="square">
            <a:spAutoFit/>
          </a:bodyPr>
          <a:lstStyle/>
          <a:p>
            <a:r>
              <a:rPr lang="nl-NL" sz="2000" dirty="0"/>
              <a:t>Sociale innovatie is zowel in middel, als uitkomst vernieuwend. En zowel goed voor de samenleving als geheel, als voor het welzijn van individuen. Het daagt ons uit om tot andere oplossingsrichtingen te komen voor complexe sociale vraagstukken zoals armoede, eenzaamheid en werkloosheid. Met sociale innovatie wordt de kennis en kunde benut van mensen met verschillende achtergronden. Dit gebeurt in een </a:t>
            </a:r>
            <a:r>
              <a:rPr lang="nl-NL" sz="2000" dirty="0" err="1"/>
              <a:t>transdisciplinaire</a:t>
            </a:r>
            <a:r>
              <a:rPr lang="nl-NL" sz="2000" dirty="0"/>
              <a:t> samenwerking waarin verschillende soorten kennis (van ervaringskennis, professionele kennis tot wetenschappelijke kennis) op een gelijkwaardige manier gewaardeerd en benut worden. </a:t>
            </a:r>
          </a:p>
        </p:txBody>
      </p:sp>
      <p:sp>
        <p:nvSpPr>
          <p:cNvPr id="3" name="Rechthoek 2">
            <a:extLst>
              <a:ext uri="{FF2B5EF4-FFF2-40B4-BE49-F238E27FC236}">
                <a16:creationId xmlns:a16="http://schemas.microsoft.com/office/drawing/2014/main" id="{82FDD3DC-8E36-4BC6-B39F-C3271180786E}"/>
              </a:ext>
            </a:extLst>
          </p:cNvPr>
          <p:cNvSpPr/>
          <p:nvPr/>
        </p:nvSpPr>
        <p:spPr>
          <a:xfrm>
            <a:off x="442912" y="6434435"/>
            <a:ext cx="11306175" cy="276999"/>
          </a:xfrm>
          <a:prstGeom prst="rect">
            <a:avLst/>
          </a:prstGeom>
        </p:spPr>
        <p:txBody>
          <a:bodyPr wrap="square">
            <a:spAutoFit/>
          </a:bodyPr>
          <a:lstStyle/>
          <a:p>
            <a:r>
              <a:rPr lang="nl-NL" sz="1200" dirty="0">
                <a:hlinkClick r:id="rId2"/>
              </a:rPr>
              <a:t>https://www.movisie.nl/sites/movisie.nl/files/publication-attachment/Dossier-Wat-werkt-bij-Sociale-innovatie%20%5BMOV-11871662-1.0%5D.pdfv</a:t>
            </a:r>
            <a:r>
              <a:rPr lang="nl-NL" sz="1200" dirty="0"/>
              <a:t> = bron en staat op Wiki! </a:t>
            </a:r>
          </a:p>
        </p:txBody>
      </p:sp>
      <p:pic>
        <p:nvPicPr>
          <p:cNvPr id="4" name="Afbeelding 3">
            <a:extLst>
              <a:ext uri="{FF2B5EF4-FFF2-40B4-BE49-F238E27FC236}">
                <a16:creationId xmlns:a16="http://schemas.microsoft.com/office/drawing/2014/main" id="{2148C630-7BC9-4E2F-9AD7-369C45B1895E}"/>
              </a:ext>
            </a:extLst>
          </p:cNvPr>
          <p:cNvPicPr>
            <a:picLocks noChangeAspect="1"/>
          </p:cNvPicPr>
          <p:nvPr/>
        </p:nvPicPr>
        <p:blipFill>
          <a:blip r:embed="rId3"/>
          <a:stretch>
            <a:fillRect/>
          </a:stretch>
        </p:blipFill>
        <p:spPr>
          <a:xfrm>
            <a:off x="6277518" y="1076304"/>
            <a:ext cx="5385846" cy="4034186"/>
          </a:xfrm>
          <a:prstGeom prst="rect">
            <a:avLst/>
          </a:prstGeom>
        </p:spPr>
      </p:pic>
    </p:spTree>
    <p:extLst>
      <p:ext uri="{BB962C8B-B14F-4D97-AF65-F5344CB8AC3E}">
        <p14:creationId xmlns:p14="http://schemas.microsoft.com/office/powerpoint/2010/main" val="241858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941FEB9-3AA4-40F5-8DC1-3B18C66667AF}"/>
              </a:ext>
            </a:extLst>
          </p:cNvPr>
          <p:cNvSpPr/>
          <p:nvPr/>
        </p:nvSpPr>
        <p:spPr>
          <a:xfrm>
            <a:off x="418743" y="1269236"/>
            <a:ext cx="4533900" cy="3970318"/>
          </a:xfrm>
          <a:prstGeom prst="rect">
            <a:avLst/>
          </a:prstGeom>
        </p:spPr>
        <p:txBody>
          <a:bodyPr wrap="square">
            <a:spAutoFit/>
          </a:bodyPr>
          <a:lstStyle/>
          <a:p>
            <a:r>
              <a:rPr lang="nl-NL" dirty="0"/>
              <a:t>De (veronderstelde) voordelen van sociale innovatie: </a:t>
            </a:r>
          </a:p>
          <a:p>
            <a:r>
              <a:rPr lang="nl-NL" dirty="0"/>
              <a:t>• het leveren nieuwe en efficiëntere antwoorden op groeiende sociale problemen en behoeften</a:t>
            </a:r>
          </a:p>
          <a:p>
            <a:r>
              <a:rPr lang="nl-NL" dirty="0"/>
              <a:t>• het mobiliseren van (lokale) partijen bij het vinden van antwoorden op complexe samenlevingsvraagstukken </a:t>
            </a:r>
          </a:p>
          <a:p>
            <a:r>
              <a:rPr lang="nl-NL" dirty="0"/>
              <a:t>• door nieuwe vormen van samenwerking met verschillende belangen, inclusief profijtgroepen, komen tot nieuwe, effectievere oplossingen. </a:t>
            </a:r>
          </a:p>
          <a:p>
            <a:r>
              <a:rPr lang="nl-NL" dirty="0"/>
              <a:t>• vergroot empowerment van profijtgroepen </a:t>
            </a:r>
          </a:p>
          <a:p>
            <a:r>
              <a:rPr lang="nl-NL" dirty="0"/>
              <a:t>• leidt tot kostenbesparing. </a:t>
            </a:r>
          </a:p>
        </p:txBody>
      </p:sp>
      <p:pic>
        <p:nvPicPr>
          <p:cNvPr id="3" name="Afbeelding 2">
            <a:extLst>
              <a:ext uri="{FF2B5EF4-FFF2-40B4-BE49-F238E27FC236}">
                <a16:creationId xmlns:a16="http://schemas.microsoft.com/office/drawing/2014/main" id="{CBD2DE31-76CF-4137-B3E9-CF0283CEBBC7}"/>
              </a:ext>
            </a:extLst>
          </p:cNvPr>
          <p:cNvPicPr>
            <a:picLocks noChangeAspect="1"/>
          </p:cNvPicPr>
          <p:nvPr/>
        </p:nvPicPr>
        <p:blipFill>
          <a:blip r:embed="rId2"/>
          <a:stretch>
            <a:fillRect/>
          </a:stretch>
        </p:blipFill>
        <p:spPr>
          <a:xfrm>
            <a:off x="5413230" y="844570"/>
            <a:ext cx="6426702" cy="4819650"/>
          </a:xfrm>
          <a:prstGeom prst="rect">
            <a:avLst/>
          </a:prstGeom>
        </p:spPr>
      </p:pic>
    </p:spTree>
    <p:extLst>
      <p:ext uri="{BB962C8B-B14F-4D97-AF65-F5344CB8AC3E}">
        <p14:creationId xmlns:p14="http://schemas.microsoft.com/office/powerpoint/2010/main" val="50291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F5FF36-6EE7-43C8-9658-B3B016E0EE4B}"/>
              </a:ext>
            </a:extLst>
          </p:cNvPr>
          <p:cNvSpPr/>
          <p:nvPr/>
        </p:nvSpPr>
        <p:spPr>
          <a:xfrm>
            <a:off x="1557757" y="5134660"/>
            <a:ext cx="9824618" cy="369332"/>
          </a:xfrm>
          <a:prstGeom prst="rect">
            <a:avLst/>
          </a:prstGeom>
        </p:spPr>
        <p:txBody>
          <a:bodyPr wrap="square">
            <a:spAutoFit/>
          </a:bodyPr>
          <a:lstStyle/>
          <a:p>
            <a:r>
              <a:rPr lang="nl-NL" dirty="0">
                <a:hlinkClick r:id="rId2"/>
              </a:rPr>
              <a:t>https://www.cbs.nl/nl-nl/nieuws/2019/37/sterke-groei-in-steden-en-randgemeenten-verwacht</a:t>
            </a:r>
            <a:endParaRPr lang="nl-NL" dirty="0"/>
          </a:p>
        </p:txBody>
      </p:sp>
      <p:sp>
        <p:nvSpPr>
          <p:cNvPr id="3" name="Rechthoek 2">
            <a:extLst>
              <a:ext uri="{FF2B5EF4-FFF2-40B4-BE49-F238E27FC236}">
                <a16:creationId xmlns:a16="http://schemas.microsoft.com/office/drawing/2014/main" id="{3D02AA62-2D51-459F-ABA6-5E4F55367A49}"/>
              </a:ext>
            </a:extLst>
          </p:cNvPr>
          <p:cNvSpPr/>
          <p:nvPr/>
        </p:nvSpPr>
        <p:spPr>
          <a:xfrm>
            <a:off x="1343865" y="953614"/>
            <a:ext cx="4752135" cy="369332"/>
          </a:xfrm>
          <a:prstGeom prst="rect">
            <a:avLst/>
          </a:prstGeom>
        </p:spPr>
        <p:txBody>
          <a:bodyPr wrap="none">
            <a:spAutoFit/>
          </a:bodyPr>
          <a:lstStyle/>
          <a:p>
            <a:r>
              <a:rPr lang="nl-NL" dirty="0">
                <a:hlinkClick r:id="rId3"/>
              </a:rPr>
              <a:t>https://www.youtube.com/watch?v=izFZUiConLQ</a:t>
            </a:r>
            <a:endParaRPr lang="nl-NL" dirty="0"/>
          </a:p>
        </p:txBody>
      </p:sp>
      <p:sp>
        <p:nvSpPr>
          <p:cNvPr id="4" name="Rechthoek 3">
            <a:extLst>
              <a:ext uri="{FF2B5EF4-FFF2-40B4-BE49-F238E27FC236}">
                <a16:creationId xmlns:a16="http://schemas.microsoft.com/office/drawing/2014/main" id="{C3670D28-ACB6-4C10-B4E1-43F770E10E9B}"/>
              </a:ext>
            </a:extLst>
          </p:cNvPr>
          <p:cNvSpPr/>
          <p:nvPr/>
        </p:nvSpPr>
        <p:spPr>
          <a:xfrm>
            <a:off x="1508621" y="3668533"/>
            <a:ext cx="4784580" cy="369332"/>
          </a:xfrm>
          <a:prstGeom prst="rect">
            <a:avLst/>
          </a:prstGeom>
        </p:spPr>
        <p:txBody>
          <a:bodyPr wrap="none">
            <a:spAutoFit/>
          </a:bodyPr>
          <a:lstStyle/>
          <a:p>
            <a:r>
              <a:rPr lang="nl-NL" dirty="0">
                <a:hlinkClick r:id="rId4"/>
              </a:rPr>
              <a:t>https://www.youtube.com/watch?v=9s27gfn9-pU</a:t>
            </a:r>
            <a:endParaRPr lang="nl-NL" dirty="0"/>
          </a:p>
        </p:txBody>
      </p:sp>
      <p:sp>
        <p:nvSpPr>
          <p:cNvPr id="5" name="Tekstvak 4">
            <a:extLst>
              <a:ext uri="{FF2B5EF4-FFF2-40B4-BE49-F238E27FC236}">
                <a16:creationId xmlns:a16="http://schemas.microsoft.com/office/drawing/2014/main" id="{1A960272-1335-4E29-B9AF-8E22CFD57157}"/>
              </a:ext>
            </a:extLst>
          </p:cNvPr>
          <p:cNvSpPr txBox="1"/>
          <p:nvPr/>
        </p:nvSpPr>
        <p:spPr>
          <a:xfrm>
            <a:off x="1343865" y="1344917"/>
            <a:ext cx="8233943" cy="369332"/>
          </a:xfrm>
          <a:prstGeom prst="rect">
            <a:avLst/>
          </a:prstGeom>
          <a:noFill/>
        </p:spPr>
        <p:txBody>
          <a:bodyPr wrap="square" rtlCol="0">
            <a:spAutoFit/>
          </a:bodyPr>
          <a:lstStyle/>
          <a:p>
            <a:r>
              <a:rPr lang="nl-NL" dirty="0"/>
              <a:t>Steden van de toekomst; welke onderwerpen staan centraal in hun holistische aanpak?</a:t>
            </a:r>
          </a:p>
        </p:txBody>
      </p:sp>
      <p:sp>
        <p:nvSpPr>
          <p:cNvPr id="6" name="Rechthoek 5">
            <a:extLst>
              <a:ext uri="{FF2B5EF4-FFF2-40B4-BE49-F238E27FC236}">
                <a16:creationId xmlns:a16="http://schemas.microsoft.com/office/drawing/2014/main" id="{6F0F808A-4B26-4B4F-ABAC-55C764D763F0}"/>
              </a:ext>
            </a:extLst>
          </p:cNvPr>
          <p:cNvSpPr/>
          <p:nvPr/>
        </p:nvSpPr>
        <p:spPr>
          <a:xfrm>
            <a:off x="1457325" y="2343227"/>
            <a:ext cx="4835876" cy="369332"/>
          </a:xfrm>
          <a:prstGeom prst="rect">
            <a:avLst/>
          </a:prstGeom>
        </p:spPr>
        <p:txBody>
          <a:bodyPr wrap="none">
            <a:spAutoFit/>
          </a:bodyPr>
          <a:lstStyle/>
          <a:p>
            <a:r>
              <a:rPr lang="nl-NL" dirty="0">
                <a:hlinkClick r:id="rId5"/>
              </a:rPr>
              <a:t>https://www.youtube.com/watch?v=Br5aJa6MkBc</a:t>
            </a:r>
            <a:endParaRPr lang="nl-NL" dirty="0"/>
          </a:p>
        </p:txBody>
      </p:sp>
      <p:sp>
        <p:nvSpPr>
          <p:cNvPr id="7" name="Tekstvak 6">
            <a:extLst>
              <a:ext uri="{FF2B5EF4-FFF2-40B4-BE49-F238E27FC236}">
                <a16:creationId xmlns:a16="http://schemas.microsoft.com/office/drawing/2014/main" id="{79E2D66D-B867-4785-8F15-DEC88F4F9141}"/>
              </a:ext>
            </a:extLst>
          </p:cNvPr>
          <p:cNvSpPr txBox="1"/>
          <p:nvPr/>
        </p:nvSpPr>
        <p:spPr>
          <a:xfrm>
            <a:off x="1457325" y="2751774"/>
            <a:ext cx="5505450" cy="369332"/>
          </a:xfrm>
          <a:prstGeom prst="rect">
            <a:avLst/>
          </a:prstGeom>
          <a:noFill/>
        </p:spPr>
        <p:txBody>
          <a:bodyPr wrap="square" rtlCol="0">
            <a:spAutoFit/>
          </a:bodyPr>
          <a:lstStyle/>
          <a:p>
            <a:r>
              <a:rPr lang="nl-NL" dirty="0"/>
              <a:t>Wat is een smart </a:t>
            </a:r>
            <a:r>
              <a:rPr lang="nl-NL" dirty="0" err="1"/>
              <a:t>city</a:t>
            </a:r>
            <a:r>
              <a:rPr lang="nl-NL" dirty="0"/>
              <a:t>? Welke thema’s zijn belangrijk? </a:t>
            </a:r>
          </a:p>
        </p:txBody>
      </p:sp>
      <p:sp>
        <p:nvSpPr>
          <p:cNvPr id="8" name="Tekstvak 7">
            <a:extLst>
              <a:ext uri="{FF2B5EF4-FFF2-40B4-BE49-F238E27FC236}">
                <a16:creationId xmlns:a16="http://schemas.microsoft.com/office/drawing/2014/main" id="{C539EBEC-74C9-407C-97EA-40A5D297A671}"/>
              </a:ext>
            </a:extLst>
          </p:cNvPr>
          <p:cNvSpPr txBox="1"/>
          <p:nvPr/>
        </p:nvSpPr>
        <p:spPr>
          <a:xfrm>
            <a:off x="1457325" y="4077080"/>
            <a:ext cx="8233942" cy="369332"/>
          </a:xfrm>
          <a:prstGeom prst="rect">
            <a:avLst/>
          </a:prstGeom>
          <a:noFill/>
        </p:spPr>
        <p:txBody>
          <a:bodyPr wrap="square" rtlCol="0">
            <a:spAutoFit/>
          </a:bodyPr>
          <a:lstStyle/>
          <a:p>
            <a:r>
              <a:rPr lang="nl-NL" dirty="0"/>
              <a:t>Welke voorbeelden van smart </a:t>
            </a:r>
            <a:r>
              <a:rPr lang="nl-NL" dirty="0" err="1"/>
              <a:t>city’s</a:t>
            </a:r>
            <a:r>
              <a:rPr lang="nl-NL" dirty="0"/>
              <a:t>  komen in het filmpje langs? </a:t>
            </a:r>
          </a:p>
        </p:txBody>
      </p:sp>
      <p:sp>
        <p:nvSpPr>
          <p:cNvPr id="9" name="Tekstvak 8">
            <a:extLst>
              <a:ext uri="{FF2B5EF4-FFF2-40B4-BE49-F238E27FC236}">
                <a16:creationId xmlns:a16="http://schemas.microsoft.com/office/drawing/2014/main" id="{91BC695D-9206-40D0-A3EF-EF57872F8292}"/>
              </a:ext>
            </a:extLst>
          </p:cNvPr>
          <p:cNvSpPr txBox="1"/>
          <p:nvPr/>
        </p:nvSpPr>
        <p:spPr>
          <a:xfrm>
            <a:off x="1557756" y="5609111"/>
            <a:ext cx="9624593" cy="369332"/>
          </a:xfrm>
          <a:prstGeom prst="rect">
            <a:avLst/>
          </a:prstGeom>
          <a:noFill/>
        </p:spPr>
        <p:txBody>
          <a:bodyPr wrap="square" rtlCol="0">
            <a:spAutoFit/>
          </a:bodyPr>
          <a:lstStyle/>
          <a:p>
            <a:r>
              <a:rPr lang="nl-NL" dirty="0"/>
              <a:t>Welke demografische ontwikkelingen in NL zijn belangrijk voor de ontwikkeling van de steden? </a:t>
            </a:r>
          </a:p>
        </p:txBody>
      </p:sp>
      <p:sp>
        <p:nvSpPr>
          <p:cNvPr id="10" name="Ovaal 9">
            <a:extLst>
              <a:ext uri="{FF2B5EF4-FFF2-40B4-BE49-F238E27FC236}">
                <a16:creationId xmlns:a16="http://schemas.microsoft.com/office/drawing/2014/main" id="{F46FB86F-8DDE-480C-8FBD-EC095688FB5C}"/>
              </a:ext>
            </a:extLst>
          </p:cNvPr>
          <p:cNvSpPr/>
          <p:nvPr/>
        </p:nvSpPr>
        <p:spPr>
          <a:xfrm rot="706797">
            <a:off x="8340994" y="2448346"/>
            <a:ext cx="2886075" cy="1819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Steden in de toekomst </a:t>
            </a:r>
          </a:p>
          <a:p>
            <a:pPr algn="ctr"/>
            <a:r>
              <a:rPr lang="nl-NL" sz="2800" dirty="0"/>
              <a:t>Smart </a:t>
            </a:r>
            <a:r>
              <a:rPr lang="nl-NL" sz="2800" dirty="0" err="1"/>
              <a:t>city’s</a:t>
            </a:r>
            <a:endParaRPr lang="nl-NL" sz="2800" dirty="0"/>
          </a:p>
        </p:txBody>
      </p:sp>
    </p:spTree>
    <p:extLst>
      <p:ext uri="{BB962C8B-B14F-4D97-AF65-F5344CB8AC3E}">
        <p14:creationId xmlns:p14="http://schemas.microsoft.com/office/powerpoint/2010/main" val="79167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4BBAA4-5350-4225-A232-680E7C33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0574B87-291D-42D5-849E-368485E04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5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976021-9AE1-44D9-A3A5-D2D6F80EBE17}"/>
              </a:ext>
            </a:extLst>
          </p:cNvPr>
          <p:cNvSpPr>
            <a:spLocks noGrp="1"/>
          </p:cNvSpPr>
          <p:nvPr>
            <p:ph type="title"/>
          </p:nvPr>
        </p:nvSpPr>
        <p:spPr>
          <a:xfrm>
            <a:off x="609601" y="4385066"/>
            <a:ext cx="10923638" cy="1349096"/>
          </a:xfrm>
        </p:spPr>
        <p:txBody>
          <a:bodyPr vert="horz" lIns="91440" tIns="45720" rIns="91440" bIns="45720" rtlCol="0" anchor="b">
            <a:normAutofit/>
          </a:bodyPr>
          <a:lstStyle/>
          <a:p>
            <a:pPr>
              <a:lnSpc>
                <a:spcPct val="80000"/>
              </a:lnSpc>
            </a:pPr>
            <a:r>
              <a:rPr lang="en-US" sz="5000" dirty="0">
                <a:solidFill>
                  <a:srgbClr val="FFFFFF"/>
                </a:solidFill>
              </a:rPr>
              <a:t>Hoe </a:t>
            </a:r>
            <a:r>
              <a:rPr lang="en-US" sz="5000" dirty="0" err="1">
                <a:solidFill>
                  <a:srgbClr val="FFFFFF"/>
                </a:solidFill>
              </a:rPr>
              <a:t>kun</a:t>
            </a:r>
            <a:r>
              <a:rPr lang="en-US" sz="5000" dirty="0">
                <a:solidFill>
                  <a:srgbClr val="FFFFFF"/>
                </a:solidFill>
              </a:rPr>
              <a:t> je </a:t>
            </a:r>
            <a:r>
              <a:rPr lang="en-US" sz="5000" dirty="0" err="1">
                <a:solidFill>
                  <a:srgbClr val="FFFFFF"/>
                </a:solidFill>
              </a:rPr>
              <a:t>sociale</a:t>
            </a:r>
            <a:r>
              <a:rPr lang="en-US" sz="5000" dirty="0">
                <a:solidFill>
                  <a:srgbClr val="FFFFFF"/>
                </a:solidFill>
              </a:rPr>
              <a:t> </a:t>
            </a:r>
            <a:r>
              <a:rPr lang="en-US" sz="5000" dirty="0" err="1">
                <a:solidFill>
                  <a:srgbClr val="FFFFFF"/>
                </a:solidFill>
              </a:rPr>
              <a:t>innovaties</a:t>
            </a:r>
            <a:r>
              <a:rPr lang="en-US" sz="5000" dirty="0">
                <a:solidFill>
                  <a:srgbClr val="FFFFFF"/>
                </a:solidFill>
              </a:rPr>
              <a:t> </a:t>
            </a:r>
            <a:r>
              <a:rPr lang="en-US" sz="5000" dirty="0" err="1">
                <a:solidFill>
                  <a:srgbClr val="FFFFFF"/>
                </a:solidFill>
              </a:rPr>
              <a:t>koppelen</a:t>
            </a:r>
            <a:r>
              <a:rPr lang="en-US" sz="5000" dirty="0">
                <a:solidFill>
                  <a:srgbClr val="FFFFFF"/>
                </a:solidFill>
              </a:rPr>
              <a:t> </a:t>
            </a:r>
            <a:r>
              <a:rPr lang="en-US" sz="5000" dirty="0" err="1">
                <a:solidFill>
                  <a:srgbClr val="FFFFFF"/>
                </a:solidFill>
              </a:rPr>
              <a:t>aan</a:t>
            </a:r>
            <a:r>
              <a:rPr lang="en-US" sz="5000" dirty="0">
                <a:solidFill>
                  <a:srgbClr val="FFFFFF"/>
                </a:solidFill>
              </a:rPr>
              <a:t> de </a:t>
            </a:r>
            <a:r>
              <a:rPr lang="en-US" sz="5000" dirty="0" err="1">
                <a:solidFill>
                  <a:srgbClr val="FFFFFF"/>
                </a:solidFill>
              </a:rPr>
              <a:t>stad</a:t>
            </a:r>
            <a:r>
              <a:rPr lang="en-US" sz="5000" dirty="0">
                <a:solidFill>
                  <a:srgbClr val="FFFFFF"/>
                </a:solidFill>
              </a:rPr>
              <a:t> van de </a:t>
            </a:r>
            <a:r>
              <a:rPr lang="en-US" sz="5000" dirty="0" err="1">
                <a:solidFill>
                  <a:srgbClr val="FFFFFF"/>
                </a:solidFill>
              </a:rPr>
              <a:t>toekomst</a:t>
            </a:r>
            <a:r>
              <a:rPr lang="en-US" sz="5000" dirty="0">
                <a:solidFill>
                  <a:srgbClr val="FFFFFF"/>
                </a:solidFill>
              </a:rPr>
              <a:t>?! </a:t>
            </a:r>
          </a:p>
        </p:txBody>
      </p:sp>
      <p:sp>
        <p:nvSpPr>
          <p:cNvPr id="15" name="Rectangle 14">
            <a:extLst>
              <a:ext uri="{FF2B5EF4-FFF2-40B4-BE49-F238E27FC236}">
                <a16:creationId xmlns:a16="http://schemas.microsoft.com/office/drawing/2014/main" id="{DDBB8A1B-F478-46E3-B3D4-FC7E87D51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97322B24-F1BB-4A64-855B-F8F9BA5BB838}"/>
              </a:ext>
            </a:extLst>
          </p:cNvPr>
          <p:cNvPicPr>
            <a:picLocks noGrp="1" noChangeAspect="1"/>
          </p:cNvPicPr>
          <p:nvPr>
            <p:ph sz="half" idx="1"/>
          </p:nvPr>
        </p:nvPicPr>
        <p:blipFill>
          <a:blip r:embed="rId2"/>
          <a:stretch>
            <a:fillRect/>
          </a:stretch>
        </p:blipFill>
        <p:spPr>
          <a:xfrm>
            <a:off x="1733689" y="640080"/>
            <a:ext cx="4201445" cy="3151084"/>
          </a:xfrm>
          <a:prstGeom prst="rect">
            <a:avLst/>
          </a:prstGeom>
        </p:spPr>
      </p:pic>
      <p:pic>
        <p:nvPicPr>
          <p:cNvPr id="6" name="Tijdelijke aanduiding voor inhoud 5">
            <a:extLst>
              <a:ext uri="{FF2B5EF4-FFF2-40B4-BE49-F238E27FC236}">
                <a16:creationId xmlns:a16="http://schemas.microsoft.com/office/drawing/2014/main" id="{B8FB66C7-F77F-4B46-866E-FE05DE1504C5}"/>
              </a:ext>
            </a:extLst>
          </p:cNvPr>
          <p:cNvPicPr>
            <a:picLocks noGrp="1" noChangeAspect="1"/>
          </p:cNvPicPr>
          <p:nvPr>
            <p:ph sz="half" idx="2"/>
          </p:nvPr>
        </p:nvPicPr>
        <p:blipFill>
          <a:blip r:embed="rId3"/>
          <a:stretch>
            <a:fillRect/>
          </a:stretch>
        </p:blipFill>
        <p:spPr>
          <a:xfrm>
            <a:off x="6256867" y="640080"/>
            <a:ext cx="4857195" cy="3151084"/>
          </a:xfrm>
          <a:prstGeom prst="rect">
            <a:avLst/>
          </a:prstGeom>
        </p:spPr>
      </p:pic>
    </p:spTree>
    <p:extLst>
      <p:ext uri="{BB962C8B-B14F-4D97-AF65-F5344CB8AC3E}">
        <p14:creationId xmlns:p14="http://schemas.microsoft.com/office/powerpoint/2010/main" val="239069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7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2A3484-9C5C-4A2F-AEFD-C1C57FA8DE88}"/>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5600" dirty="0" err="1">
                <a:solidFill>
                  <a:srgbClr val="FFFFFF"/>
                </a:solidFill>
              </a:rPr>
              <a:t>Integraal</a:t>
            </a:r>
            <a:r>
              <a:rPr lang="en-US" sz="5600" dirty="0">
                <a:solidFill>
                  <a:srgbClr val="FFFFFF"/>
                </a:solidFill>
              </a:rPr>
              <a:t> </a:t>
            </a:r>
            <a:r>
              <a:rPr lang="en-US" sz="5600" dirty="0" err="1">
                <a:solidFill>
                  <a:srgbClr val="FFFFFF"/>
                </a:solidFill>
              </a:rPr>
              <a:t>werken</a:t>
            </a:r>
            <a:r>
              <a:rPr lang="en-US" sz="5600" dirty="0">
                <a:solidFill>
                  <a:srgbClr val="FFFFFF"/>
                </a:solidFill>
              </a:rPr>
              <a:t> </a:t>
            </a:r>
            <a:r>
              <a:rPr lang="en-US" sz="5600" dirty="0" err="1">
                <a:solidFill>
                  <a:srgbClr val="FFFFFF"/>
                </a:solidFill>
              </a:rPr>
              <a:t>aan</a:t>
            </a:r>
            <a:r>
              <a:rPr lang="en-US" sz="5600" dirty="0">
                <a:solidFill>
                  <a:srgbClr val="FFFFFF"/>
                </a:solidFill>
              </a:rPr>
              <a:t> </a:t>
            </a:r>
            <a:r>
              <a:rPr lang="en-US" sz="5600" dirty="0" err="1">
                <a:solidFill>
                  <a:srgbClr val="FFFFFF"/>
                </a:solidFill>
              </a:rPr>
              <a:t>participatie</a:t>
            </a:r>
            <a:r>
              <a:rPr lang="en-US" sz="5600" dirty="0">
                <a:solidFill>
                  <a:srgbClr val="FFFFFF"/>
                </a:solidFill>
              </a:rPr>
              <a:t> </a:t>
            </a:r>
          </a:p>
        </p:txBody>
      </p:sp>
      <p:sp>
        <p:nvSpPr>
          <p:cNvPr id="19"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507EC327-B53E-43D7-9CC1-22254AFC08CA}"/>
              </a:ext>
            </a:extLst>
          </p:cNvPr>
          <p:cNvPicPr>
            <a:picLocks noGrp="1" noChangeAspect="1"/>
          </p:cNvPicPr>
          <p:nvPr>
            <p:ph idx="1"/>
          </p:nvPr>
        </p:nvPicPr>
        <p:blipFill>
          <a:blip r:embed="rId2"/>
          <a:stretch>
            <a:fillRect/>
          </a:stretch>
        </p:blipFill>
        <p:spPr>
          <a:xfrm>
            <a:off x="5282520" y="1514020"/>
            <a:ext cx="6266016" cy="3477638"/>
          </a:xfrm>
          <a:prstGeom prst="rect">
            <a:avLst/>
          </a:prstGeom>
        </p:spPr>
      </p:pic>
    </p:spTree>
    <p:extLst>
      <p:ext uri="{BB962C8B-B14F-4D97-AF65-F5344CB8AC3E}">
        <p14:creationId xmlns:p14="http://schemas.microsoft.com/office/powerpoint/2010/main" val="408889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357082-013D-4AD7-B43C-11CB4CB383D9}"/>
              </a:ext>
            </a:extLst>
          </p:cNvPr>
          <p:cNvSpPr/>
          <p:nvPr/>
        </p:nvSpPr>
        <p:spPr>
          <a:xfrm>
            <a:off x="1190624" y="1461611"/>
            <a:ext cx="6619875" cy="1200329"/>
          </a:xfrm>
          <a:prstGeom prst="rect">
            <a:avLst/>
          </a:prstGeom>
        </p:spPr>
        <p:txBody>
          <a:bodyPr wrap="square">
            <a:spAutoFit/>
          </a:bodyPr>
          <a:lstStyle/>
          <a:p>
            <a:r>
              <a:rPr lang="nl-NL" b="1" dirty="0">
                <a:solidFill>
                  <a:schemeClr val="accent1"/>
                </a:solidFill>
              </a:rPr>
              <a:t>Met sociale innovatie wordt de kennis en kunde benut van mensen met verschillende achtergronden. Dit gebeurt </a:t>
            </a:r>
            <a:r>
              <a:rPr lang="nl-NL" b="1" u="sng" dirty="0">
                <a:solidFill>
                  <a:schemeClr val="accent1"/>
                </a:solidFill>
              </a:rPr>
              <a:t>in een trans disciplinaire samenwerking waarin verschillende soorten kennis (van ervaringskennis, professionele kennis tot wetenschappelijke kennis) </a:t>
            </a:r>
            <a:endParaRPr lang="nl-NL" b="1" u="sng" dirty="0"/>
          </a:p>
        </p:txBody>
      </p:sp>
    </p:spTree>
    <p:extLst>
      <p:ext uri="{BB962C8B-B14F-4D97-AF65-F5344CB8AC3E}">
        <p14:creationId xmlns:p14="http://schemas.microsoft.com/office/powerpoint/2010/main" val="16211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96CBB6-8D24-4FA5-A518-D9D878A40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8857F7-F05F-4317-9D97-F35571819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5295A3D0-348B-4A22-BC4E-2541D68DDDA8}"/>
              </a:ext>
            </a:extLst>
          </p:cNvPr>
          <p:cNvPicPr>
            <a:picLocks noChangeAspect="1"/>
          </p:cNvPicPr>
          <p:nvPr/>
        </p:nvPicPr>
        <p:blipFill>
          <a:blip r:embed="rId2"/>
          <a:stretch>
            <a:fillRect/>
          </a:stretch>
        </p:blipFill>
        <p:spPr>
          <a:xfrm>
            <a:off x="2762251" y="562542"/>
            <a:ext cx="6010748" cy="5815398"/>
          </a:xfrm>
          <a:prstGeom prst="rect">
            <a:avLst/>
          </a:prstGeom>
        </p:spPr>
      </p:pic>
    </p:spTree>
    <p:extLst>
      <p:ext uri="{BB962C8B-B14F-4D97-AF65-F5344CB8AC3E}">
        <p14:creationId xmlns:p14="http://schemas.microsoft.com/office/powerpoint/2010/main" val="284668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6CDB4-18FC-49B6-9E5C-522D0509EDB2}"/>
              </a:ext>
            </a:extLst>
          </p:cNvPr>
          <p:cNvSpPr>
            <a:spLocks noGrp="1"/>
          </p:cNvSpPr>
          <p:nvPr>
            <p:ph type="title"/>
          </p:nvPr>
        </p:nvSpPr>
        <p:spPr/>
        <p:txBody>
          <a:bodyPr/>
          <a:lstStyle/>
          <a:p>
            <a:r>
              <a:rPr lang="nl-NL" dirty="0"/>
              <a:t>Hoe betrek je alle burgers bij de sociale innovaties in de stad? </a:t>
            </a:r>
          </a:p>
        </p:txBody>
      </p:sp>
      <p:graphicFrame>
        <p:nvGraphicFramePr>
          <p:cNvPr id="3" name="Diagram 2">
            <a:extLst>
              <a:ext uri="{FF2B5EF4-FFF2-40B4-BE49-F238E27FC236}">
                <a16:creationId xmlns:a16="http://schemas.microsoft.com/office/drawing/2014/main" id="{8DBC9D4D-C639-4498-9A0E-DC3F58183DF5}"/>
              </a:ext>
            </a:extLst>
          </p:cNvPr>
          <p:cNvGraphicFramePr/>
          <p:nvPr>
            <p:extLst>
              <p:ext uri="{D42A27DB-BD31-4B8C-83A1-F6EECF244321}">
                <p14:modId xmlns:p14="http://schemas.microsoft.com/office/powerpoint/2010/main" val="861589218"/>
              </p:ext>
            </p:extLst>
          </p:nvPr>
        </p:nvGraphicFramePr>
        <p:xfrm>
          <a:off x="4064000" y="132863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87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173212" y="499533"/>
            <a:ext cx="3401568" cy="1920240"/>
          </a:xfrm>
        </p:spPr>
        <p:txBody>
          <a:bodyPr anchor="b">
            <a:normAutofit/>
          </a:bodyPr>
          <a:lstStyle/>
          <a:p>
            <a:r>
              <a:rPr lang="nl-NL" sz="3400">
                <a:solidFill>
                  <a:srgbClr val="FFFFFF"/>
                </a:solidFill>
              </a:rPr>
              <a:t>Programma voor vandaag:</a:t>
            </a:r>
            <a:br>
              <a:rPr lang="nl-NL" sz="3400">
                <a:solidFill>
                  <a:srgbClr val="FFFFFF"/>
                </a:solidFill>
              </a:rPr>
            </a:br>
            <a:br>
              <a:rPr lang="nl-NL" sz="3400">
                <a:solidFill>
                  <a:srgbClr val="FFFFFF"/>
                </a:solidFill>
              </a:rPr>
            </a:br>
            <a:endParaRPr lang="nl-NL" sz="3400">
              <a:solidFill>
                <a:srgbClr val="FFFFFF"/>
              </a:solidFill>
            </a:endParaRPr>
          </a:p>
        </p:txBody>
      </p:sp>
      <p:pic>
        <p:nvPicPr>
          <p:cNvPr id="8" name="Tijdelijke aanduiding voor inhoud 7" descr="Afbeelding met tekening&#10;&#10;Automatisch gegenereerde beschrijving">
            <a:extLst>
              <a:ext uri="{FF2B5EF4-FFF2-40B4-BE49-F238E27FC236}">
                <a16:creationId xmlns:a16="http://schemas.microsoft.com/office/drawing/2014/main" id="{D469B635-25C2-482E-8391-BCABF0CC6840}"/>
              </a:ext>
            </a:extLst>
          </p:cNvPr>
          <p:cNvPicPr>
            <a:picLocks noChangeAspect="1"/>
          </p:cNvPicPr>
          <p:nvPr/>
        </p:nvPicPr>
        <p:blipFill rotWithShape="1">
          <a:blip r:embed="rId2">
            <a:extLst>
              <a:ext uri="{28A0092B-C50C-407E-A947-70E740481C1C}">
                <a14:useLocalDpi xmlns:a14="http://schemas.microsoft.com/office/drawing/2010/main" val="0"/>
              </a:ext>
            </a:extLst>
          </a:blip>
          <a:srcRect t="10996" r="2" b="2"/>
          <a:stretch/>
        </p:blipFill>
        <p:spPr>
          <a:xfrm>
            <a:off x="633999" y="640080"/>
            <a:ext cx="6278529" cy="5588101"/>
          </a:xfrm>
          <a:prstGeom prst="rect">
            <a:avLst/>
          </a:prstGeom>
        </p:spPr>
      </p:pic>
      <p:sp>
        <p:nvSpPr>
          <p:cNvPr id="12" name="Content Placeholder 11">
            <a:extLst>
              <a:ext uri="{FF2B5EF4-FFF2-40B4-BE49-F238E27FC236}">
                <a16:creationId xmlns:a16="http://schemas.microsoft.com/office/drawing/2014/main" id="{199515A2-A294-4FEA-B098-37A1D94044E2}"/>
              </a:ext>
            </a:extLst>
          </p:cNvPr>
          <p:cNvSpPr>
            <a:spLocks noGrp="1"/>
          </p:cNvSpPr>
          <p:nvPr>
            <p:ph idx="1"/>
          </p:nvPr>
        </p:nvSpPr>
        <p:spPr>
          <a:xfrm>
            <a:off x="8173212" y="2419773"/>
            <a:ext cx="3401568" cy="3358092"/>
          </a:xfrm>
        </p:spPr>
        <p:txBody>
          <a:bodyPr>
            <a:normAutofit lnSpcReduction="10000"/>
          </a:bodyPr>
          <a:lstStyle/>
          <a:p>
            <a:r>
              <a:rPr lang="nl-NL" sz="1800" dirty="0"/>
              <a:t>- intro met info over programma vandaag en rest van de periode</a:t>
            </a:r>
          </a:p>
          <a:p>
            <a:r>
              <a:rPr lang="nl-NL" sz="1800" dirty="0"/>
              <a:t>- Terugblik Rotterdam; trends en ontwikkelingen </a:t>
            </a:r>
          </a:p>
          <a:p>
            <a:r>
              <a:rPr lang="nl-NL" sz="1800" dirty="0"/>
              <a:t>- Intro Sociale innovaties in de stad’ en thema’s die centraal staan</a:t>
            </a:r>
          </a:p>
          <a:p>
            <a:r>
              <a:rPr lang="nl-NL" sz="1800" dirty="0"/>
              <a:t>- Integraal werken aan participatie en belangenbehartiging </a:t>
            </a:r>
          </a:p>
          <a:p>
            <a:r>
              <a:rPr lang="nl-NL" sz="1800" dirty="0"/>
              <a:t>- Na de lunch informatie door Marieke over de Proeve. </a:t>
            </a:r>
          </a:p>
          <a:p>
            <a:endParaRPr lang="en-US" sz="1800" dirty="0"/>
          </a:p>
          <a:p>
            <a:endParaRPr lang="en-US" sz="1800" dirty="0"/>
          </a:p>
        </p:txBody>
      </p:sp>
    </p:spTree>
    <p:extLst>
      <p:ext uri="{BB962C8B-B14F-4D97-AF65-F5344CB8AC3E}">
        <p14:creationId xmlns:p14="http://schemas.microsoft.com/office/powerpoint/2010/main" val="75967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3C48AD-4A6B-47E1-9635-282466505896}"/>
              </a:ext>
            </a:extLst>
          </p:cNvPr>
          <p:cNvSpPr>
            <a:spLocks noGrp="1"/>
          </p:cNvSpPr>
          <p:nvPr>
            <p:ph type="title"/>
          </p:nvPr>
        </p:nvSpPr>
        <p:spPr>
          <a:xfrm>
            <a:off x="706298" y="639763"/>
            <a:ext cx="3997693" cy="5492750"/>
          </a:xfrm>
        </p:spPr>
        <p:txBody>
          <a:bodyPr vert="horz" lIns="91440" tIns="45720" rIns="91440" bIns="45720" rtlCol="0" anchor="ctr">
            <a:normAutofit/>
          </a:bodyPr>
          <a:lstStyle/>
          <a:p>
            <a:r>
              <a:rPr lang="en-US" sz="6000">
                <a:solidFill>
                  <a:srgbClr val="FFFFFF"/>
                </a:solidFill>
              </a:rPr>
              <a:t>Laatste opdracht</a:t>
            </a:r>
          </a:p>
        </p:txBody>
      </p:sp>
      <p:graphicFrame>
        <p:nvGraphicFramePr>
          <p:cNvPr id="5" name="Tekstvak 2">
            <a:extLst>
              <a:ext uri="{FF2B5EF4-FFF2-40B4-BE49-F238E27FC236}">
                <a16:creationId xmlns:a16="http://schemas.microsoft.com/office/drawing/2014/main" id="{F84AA49F-479B-4F72-9107-A227909BBA9F}"/>
              </a:ext>
            </a:extLst>
          </p:cNvPr>
          <p:cNvGraphicFramePr/>
          <p:nvPr>
            <p:extLst>
              <p:ext uri="{D42A27DB-BD31-4B8C-83A1-F6EECF244321}">
                <p14:modId xmlns:p14="http://schemas.microsoft.com/office/powerpoint/2010/main" val="2784950628"/>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72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36C89C-3BC7-435F-9454-B1AAFC3FD499}"/>
              </a:ext>
            </a:extLst>
          </p:cNvPr>
          <p:cNvSpPr>
            <a:spLocks noGrp="1"/>
          </p:cNvSpPr>
          <p:nvPr>
            <p:ph type="title"/>
          </p:nvPr>
        </p:nvSpPr>
        <p:spPr>
          <a:xfrm>
            <a:off x="706298" y="639763"/>
            <a:ext cx="3997693" cy="5492750"/>
          </a:xfrm>
        </p:spPr>
        <p:txBody>
          <a:bodyPr vert="horz" lIns="91440" tIns="45720" rIns="91440" bIns="45720" rtlCol="0" anchor="ctr">
            <a:normAutofit/>
          </a:bodyPr>
          <a:lstStyle/>
          <a:p>
            <a:r>
              <a:rPr lang="en-US" sz="6000">
                <a:solidFill>
                  <a:srgbClr val="FFFFFF"/>
                </a:solidFill>
              </a:rPr>
              <a:t>Afronden</a:t>
            </a:r>
          </a:p>
        </p:txBody>
      </p:sp>
      <p:graphicFrame>
        <p:nvGraphicFramePr>
          <p:cNvPr id="5" name="Tekstvak 2">
            <a:extLst>
              <a:ext uri="{FF2B5EF4-FFF2-40B4-BE49-F238E27FC236}">
                <a16:creationId xmlns:a16="http://schemas.microsoft.com/office/drawing/2014/main" id="{4E987D76-C04A-4475-B824-F3F19E6944C4}"/>
              </a:ext>
            </a:extLst>
          </p:cNvPr>
          <p:cNvGraphicFramePr/>
          <p:nvPr>
            <p:extLst>
              <p:ext uri="{D42A27DB-BD31-4B8C-83A1-F6EECF244321}">
                <p14:modId xmlns:p14="http://schemas.microsoft.com/office/powerpoint/2010/main" val="1035557340"/>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33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B3109-0E32-44F2-883A-F2BF756C7C3B}"/>
              </a:ext>
            </a:extLst>
          </p:cNvPr>
          <p:cNvSpPr>
            <a:spLocks noGrp="1"/>
          </p:cNvSpPr>
          <p:nvPr>
            <p:ph type="title"/>
          </p:nvPr>
        </p:nvSpPr>
        <p:spPr/>
        <p:txBody>
          <a:bodyPr/>
          <a:lstStyle/>
          <a:p>
            <a:pPr algn="ctr"/>
            <a:r>
              <a:rPr lang="nl-NL" dirty="0"/>
              <a:t>Goed weekeinde! </a:t>
            </a:r>
          </a:p>
        </p:txBody>
      </p:sp>
      <p:pic>
        <p:nvPicPr>
          <p:cNvPr id="5" name="Tijdelijke aanduiding voor afbeelding 4">
            <a:extLst>
              <a:ext uri="{FF2B5EF4-FFF2-40B4-BE49-F238E27FC236}">
                <a16:creationId xmlns:a16="http://schemas.microsoft.com/office/drawing/2014/main" id="{35B037F0-AE78-452E-850E-89AE57577E6E}"/>
              </a:ext>
            </a:extLst>
          </p:cNvPr>
          <p:cNvPicPr>
            <a:picLocks noGrp="1" noChangeAspect="1"/>
          </p:cNvPicPr>
          <p:nvPr>
            <p:ph type="pic" idx="1"/>
          </p:nvPr>
        </p:nvPicPr>
        <p:blipFill>
          <a:blip r:embed="rId2"/>
          <a:srcRect t="19379" b="19379"/>
          <a:stretch>
            <a:fillRect/>
          </a:stretch>
        </p:blipFill>
        <p:spPr>
          <a:prstGeom prst="rect">
            <a:avLst/>
          </a:prstGeom>
        </p:spPr>
      </p:pic>
    </p:spTree>
    <p:extLst>
      <p:ext uri="{BB962C8B-B14F-4D97-AF65-F5344CB8AC3E}">
        <p14:creationId xmlns:p14="http://schemas.microsoft.com/office/powerpoint/2010/main" val="169940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36310" y="499533"/>
            <a:ext cx="3706761" cy="5632980"/>
          </a:xfrm>
        </p:spPr>
        <p:txBody>
          <a:bodyPr>
            <a:normAutofit/>
          </a:bodyPr>
          <a:lstStyle/>
          <a:p>
            <a:r>
              <a:rPr lang="nl-NL" sz="4400" dirty="0"/>
              <a:t>Programma SW voor deze periode</a:t>
            </a:r>
          </a:p>
        </p:txBody>
      </p:sp>
      <p:graphicFrame>
        <p:nvGraphicFramePr>
          <p:cNvPr id="10" name="Tijdelijke aanduiding voor inhoud 9">
            <a:extLst>
              <a:ext uri="{FF2B5EF4-FFF2-40B4-BE49-F238E27FC236}">
                <a16:creationId xmlns:a16="http://schemas.microsoft.com/office/drawing/2014/main" id="{046C05F6-EBF5-4CD8-A6E4-9725BBCFBAB3}"/>
              </a:ext>
            </a:extLst>
          </p:cNvPr>
          <p:cNvGraphicFramePr>
            <a:graphicFrameLocks noGrp="1"/>
          </p:cNvGraphicFramePr>
          <p:nvPr>
            <p:ph idx="1"/>
            <p:extLst>
              <p:ext uri="{D42A27DB-BD31-4B8C-83A1-F6EECF244321}">
                <p14:modId xmlns:p14="http://schemas.microsoft.com/office/powerpoint/2010/main" val="752923351"/>
              </p:ext>
            </p:extLst>
          </p:nvPr>
        </p:nvGraphicFramePr>
        <p:xfrm>
          <a:off x="323690" y="223694"/>
          <a:ext cx="7400978" cy="6250621"/>
        </p:xfrm>
        <a:graphic>
          <a:graphicData uri="http://schemas.openxmlformats.org/drawingml/2006/table">
            <a:tbl>
              <a:tblPr/>
              <a:tblGrid>
                <a:gridCol w="359995">
                  <a:extLst>
                    <a:ext uri="{9D8B030D-6E8A-4147-A177-3AD203B41FA5}">
                      <a16:colId xmlns:a16="http://schemas.microsoft.com/office/drawing/2014/main" val="621394641"/>
                    </a:ext>
                  </a:extLst>
                </a:gridCol>
                <a:gridCol w="3296238">
                  <a:extLst>
                    <a:ext uri="{9D8B030D-6E8A-4147-A177-3AD203B41FA5}">
                      <a16:colId xmlns:a16="http://schemas.microsoft.com/office/drawing/2014/main" val="3592290484"/>
                    </a:ext>
                  </a:extLst>
                </a:gridCol>
                <a:gridCol w="3744745">
                  <a:extLst>
                    <a:ext uri="{9D8B030D-6E8A-4147-A177-3AD203B41FA5}">
                      <a16:colId xmlns:a16="http://schemas.microsoft.com/office/drawing/2014/main" val="2684256816"/>
                    </a:ext>
                  </a:extLst>
                </a:gridCol>
              </a:tblGrid>
              <a:tr h="0">
                <a:tc>
                  <a:txBody>
                    <a:bodyPr/>
                    <a:lstStyle/>
                    <a:p>
                      <a:pPr algn="l" rtl="0" fontAlgn="base"/>
                      <a:r>
                        <a:rPr lang="nl-NL" sz="1000" b="0" i="0">
                          <a:effectLst/>
                          <a:latin typeface="Calibri" panose="020F0502020204030204" pitchFamily="34" charset="0"/>
                        </a:rPr>
                        <a:t>1 </a:t>
                      </a:r>
                      <a:endParaRPr lang="nl-NL" sz="1050" b="0" i="0">
                        <a:effectLst/>
                      </a:endParaRPr>
                    </a:p>
                  </a:txBody>
                  <a:tcPr marL="28531" marR="28531" marT="14265" marB="14265">
                    <a:lnL w="6350" cap="flat" cmpd="sng" algn="ctr">
                      <a:solidFill>
                        <a:srgbClr val="B027D3"/>
                      </a:solidFill>
                      <a:prstDash val="solid"/>
                      <a:round/>
                      <a:headEnd type="none" w="med" len="med"/>
                      <a:tailEnd type="none" w="med" len="med"/>
                    </a:lnL>
                    <a:lnR w="6350" cap="flat" cmpd="sng" algn="ctr">
                      <a:solidFill>
                        <a:srgbClr val="B027D3"/>
                      </a:solidFill>
                      <a:prstDash val="solid"/>
                      <a:round/>
                      <a:headEnd type="none" w="med" len="med"/>
                      <a:tailEnd type="none" w="med" len="med"/>
                    </a:lnR>
                    <a:lnT>
                      <a:noFill/>
                    </a:lnT>
                    <a:lnB w="6350" cap="flat" cmpd="sng" algn="ctr">
                      <a:solidFill>
                        <a:srgbClr val="B027D3"/>
                      </a:solidFill>
                      <a:prstDash val="solid"/>
                      <a:round/>
                      <a:headEnd type="none" w="med" len="med"/>
                      <a:tailEnd type="none" w="med" len="med"/>
                    </a:lnB>
                    <a:solidFill>
                      <a:srgbClr val="FFC000"/>
                    </a:solidFill>
                  </a:tcPr>
                </a:tc>
                <a:tc>
                  <a:txBody>
                    <a:bodyPr/>
                    <a:lstStyle/>
                    <a:p>
                      <a:pPr algn="l" rtl="0" fontAlgn="base"/>
                      <a:r>
                        <a:rPr lang="nl-NL" sz="1200" b="0" i="0">
                          <a:effectLst/>
                          <a:latin typeface="Calibri" panose="020F0502020204030204" pitchFamily="34" charset="0"/>
                        </a:rPr>
                        <a:t>Excursie Rotterdam  </a:t>
                      </a:r>
                      <a:endParaRPr lang="nl-NL" sz="1400" b="0" i="0">
                        <a:effectLst/>
                      </a:endParaRPr>
                    </a:p>
                  </a:txBody>
                  <a:tcPr marL="28531" marR="28531" marT="14265" marB="14265">
                    <a:lnL w="6350" cap="flat" cmpd="sng" algn="ctr">
                      <a:solidFill>
                        <a:srgbClr val="B027D3"/>
                      </a:solidFill>
                      <a:prstDash val="solid"/>
                      <a:round/>
                      <a:headEnd type="none" w="med" len="med"/>
                      <a:tailEnd type="none" w="med" len="med"/>
                    </a:lnL>
                    <a:lnR w="6350" cap="flat" cmpd="sng" algn="ctr">
                      <a:solidFill>
                        <a:srgbClr val="B023D3"/>
                      </a:solidFill>
                      <a:prstDash val="solid"/>
                      <a:round/>
                      <a:headEnd type="none" w="med" len="med"/>
                      <a:tailEnd type="none" w="med" len="med"/>
                    </a:lnR>
                    <a:lnT>
                      <a:noFill/>
                    </a:lnT>
                    <a:lnB w="6350" cap="flat" cmpd="sng" algn="ctr">
                      <a:solidFill>
                        <a:srgbClr val="B023D3"/>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Stad van de toekomst  </a:t>
                      </a:r>
                      <a:endParaRPr lang="nl-NL" sz="1400" b="0" i="0" dirty="0">
                        <a:effectLst/>
                      </a:endParaRPr>
                    </a:p>
                  </a:txBody>
                  <a:tcPr marL="28531" marR="28531" marT="14265" marB="14265">
                    <a:lnL w="6350" cap="flat" cmpd="sng" algn="ctr">
                      <a:solidFill>
                        <a:srgbClr val="B023D3"/>
                      </a:solidFill>
                      <a:prstDash val="solid"/>
                      <a:round/>
                      <a:headEnd type="none" w="med" len="med"/>
                      <a:tailEnd type="none" w="med" len="med"/>
                    </a:lnL>
                    <a:lnR w="6350" cap="flat" cmpd="sng" algn="ctr">
                      <a:solidFill>
                        <a:srgbClr val="5025D3"/>
                      </a:solidFill>
                      <a:prstDash val="solid"/>
                      <a:round/>
                      <a:headEnd type="none" w="med" len="med"/>
                      <a:tailEnd type="none" w="med" len="med"/>
                    </a:lnR>
                    <a:lnT>
                      <a:noFill/>
                    </a:lnT>
                    <a:lnB w="6350" cap="flat" cmpd="sng" algn="ctr">
                      <a:solidFill>
                        <a:srgbClr val="5025D3"/>
                      </a:solidFill>
                      <a:prstDash val="solid"/>
                      <a:round/>
                      <a:headEnd type="none" w="med" len="med"/>
                      <a:tailEnd type="none" w="med" len="med"/>
                    </a:lnB>
                  </a:tcPr>
                </a:tc>
                <a:extLst>
                  <a:ext uri="{0D108BD9-81ED-4DB2-BD59-A6C34878D82A}">
                    <a16:rowId xmlns:a16="http://schemas.microsoft.com/office/drawing/2014/main" val="1695435152"/>
                  </a:ext>
                </a:extLst>
              </a:tr>
              <a:tr h="630539">
                <a:tc>
                  <a:txBody>
                    <a:bodyPr/>
                    <a:lstStyle/>
                    <a:p>
                      <a:pPr algn="l" rtl="0" fontAlgn="base"/>
                      <a:r>
                        <a:rPr lang="nl-NL" sz="1000" b="0" i="0">
                          <a:effectLst/>
                          <a:latin typeface="Calibri" panose="020F0502020204030204" pitchFamily="34" charset="0"/>
                        </a:rPr>
                        <a:t>2 </a:t>
                      </a:r>
                      <a:endParaRPr lang="nl-NL" sz="1050" b="0" i="0">
                        <a:effectLst/>
                      </a:endParaRPr>
                    </a:p>
                  </a:txBody>
                  <a:tcPr marL="28531" marR="28531" marT="14265" marB="14265">
                    <a:lnL w="6350" cap="flat" cmpd="sng" algn="ctr">
                      <a:solidFill>
                        <a:srgbClr val="302FD3"/>
                      </a:solidFill>
                      <a:prstDash val="solid"/>
                      <a:round/>
                      <a:headEnd type="none" w="med" len="med"/>
                      <a:tailEnd type="none" w="med" len="med"/>
                    </a:lnL>
                    <a:lnR w="6350" cap="flat" cmpd="sng" algn="ctr">
                      <a:solidFill>
                        <a:srgbClr val="302FD3"/>
                      </a:solidFill>
                      <a:prstDash val="solid"/>
                      <a:round/>
                      <a:headEnd type="none" w="med" len="med"/>
                      <a:tailEnd type="none" w="med" len="med"/>
                    </a:lnR>
                    <a:lnT w="6350" cap="flat" cmpd="sng" algn="ctr">
                      <a:solidFill>
                        <a:srgbClr val="B027D3"/>
                      </a:solidFill>
                      <a:prstDash val="solid"/>
                      <a:round/>
                      <a:headEnd type="none" w="med" len="med"/>
                      <a:tailEnd type="none" w="med" len="med"/>
                    </a:lnT>
                    <a:lnB w="6350" cap="flat" cmpd="sng" algn="ctr">
                      <a:solidFill>
                        <a:srgbClr val="302FD3"/>
                      </a:solidFill>
                      <a:prstDash val="solid"/>
                      <a:round/>
                      <a:headEnd type="none" w="med" len="med"/>
                      <a:tailEnd type="none" w="med" len="med"/>
                    </a:lnB>
                    <a:solidFill>
                      <a:srgbClr val="FFC000"/>
                    </a:solidFill>
                  </a:tcPr>
                </a:tc>
                <a:tc>
                  <a:txBody>
                    <a:bodyPr/>
                    <a:lstStyle/>
                    <a:p>
                      <a:pPr algn="l" rtl="0" fontAlgn="base"/>
                      <a:r>
                        <a:rPr lang="nl-NL" sz="1200" b="0" i="0" dirty="0">
                          <a:effectLst/>
                          <a:latin typeface="Calibri" panose="020F0502020204030204" pitchFamily="34" charset="0"/>
                        </a:rPr>
                        <a:t>Terugblik op excursie  </a:t>
                      </a:r>
                      <a:endParaRPr lang="nl-NL" sz="1400" b="0" i="0" dirty="0">
                        <a:effectLst/>
                      </a:endParaRPr>
                    </a:p>
                    <a:p>
                      <a:pPr algn="l" rtl="0" fontAlgn="base"/>
                      <a:r>
                        <a:rPr lang="nl-NL" sz="1200" b="0" i="0" dirty="0">
                          <a:effectLst/>
                          <a:latin typeface="Calibri" panose="020F0502020204030204" pitchFamily="34" charset="0"/>
                        </a:rPr>
                        <a:t>Aftrap thema en koppeling IBS  </a:t>
                      </a:r>
                      <a:endParaRPr lang="nl-NL" sz="1400" b="0" i="0" dirty="0">
                        <a:effectLst/>
                      </a:endParaRPr>
                    </a:p>
                    <a:p>
                      <a:pPr algn="l" rtl="0" fontAlgn="base"/>
                      <a:r>
                        <a:rPr lang="nl-NL" sz="1200" b="0" i="0" dirty="0">
                          <a:effectLst/>
                          <a:latin typeface="Calibri" panose="020F0502020204030204" pitchFamily="34" charset="0"/>
                        </a:rPr>
                        <a:t>Thema </a:t>
                      </a:r>
                      <a:r>
                        <a:rPr lang="nl-NL" sz="1400" b="0" i="0" dirty="0">
                          <a:effectLst/>
                          <a:latin typeface="Calibri" panose="020F0502020204030204" pitchFamily="34" charset="0"/>
                        </a:rPr>
                        <a:t>is</a:t>
                      </a:r>
                      <a:r>
                        <a:rPr lang="nl-NL" sz="1200" b="0" i="0" dirty="0">
                          <a:effectLst/>
                          <a:latin typeface="Calibri" panose="020F0502020204030204" pitchFamily="34" charset="0"/>
                        </a:rPr>
                        <a:t> ‘Sociale innovatie in de stad’ </a:t>
                      </a:r>
                      <a:endParaRPr lang="nl-NL" sz="1400" b="0" i="0" dirty="0">
                        <a:effectLst/>
                      </a:endParaRPr>
                    </a:p>
                  </a:txBody>
                  <a:tcPr marL="28531" marR="28531" marT="14265" marB="14265">
                    <a:lnL w="6350" cap="flat" cmpd="sng" algn="ctr">
                      <a:solidFill>
                        <a:srgbClr val="302FD3"/>
                      </a:solidFill>
                      <a:prstDash val="solid"/>
                      <a:round/>
                      <a:headEnd type="none" w="med" len="med"/>
                      <a:tailEnd type="none" w="med" len="med"/>
                    </a:lnL>
                    <a:lnR w="6350" cap="flat" cmpd="sng" algn="ctr">
                      <a:solidFill>
                        <a:srgbClr val="D02FD3"/>
                      </a:solidFill>
                      <a:prstDash val="solid"/>
                      <a:round/>
                      <a:headEnd type="none" w="med" len="med"/>
                      <a:tailEnd type="none" w="med" len="med"/>
                    </a:lnR>
                    <a:lnT w="6350" cap="flat" cmpd="sng" algn="ctr">
                      <a:solidFill>
                        <a:srgbClr val="B023D3"/>
                      </a:solidFill>
                      <a:prstDash val="solid"/>
                      <a:round/>
                      <a:headEnd type="none" w="med" len="med"/>
                      <a:tailEnd type="none" w="med" len="med"/>
                    </a:lnT>
                    <a:lnB w="6350" cap="flat" cmpd="sng" algn="ctr">
                      <a:solidFill>
                        <a:srgbClr val="D02FD3"/>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Integraal werken aan participatie en belangenbehartiging van kwetsbare groepen. </a:t>
                      </a:r>
                      <a:endParaRPr lang="nl-NL" sz="1400" b="0" i="0" dirty="0">
                        <a:effectLst/>
                      </a:endParaRPr>
                    </a:p>
                    <a:p>
                      <a:pPr algn="l" rtl="0" fontAlgn="base"/>
                      <a:r>
                        <a:rPr lang="nl-NL" sz="1200" b="0" i="0" dirty="0">
                          <a:effectLst/>
                          <a:latin typeface="Calibri" panose="020F0502020204030204" pitchFamily="34" charset="0"/>
                        </a:rPr>
                        <a:t>Sociale innovatie </a:t>
                      </a:r>
                      <a:endParaRPr lang="nl-NL" sz="1400" b="0" i="0" dirty="0">
                        <a:effectLst/>
                      </a:endParaRPr>
                    </a:p>
                  </a:txBody>
                  <a:tcPr marL="28531" marR="28531" marT="14265" marB="14265">
                    <a:lnL w="6350" cap="flat" cmpd="sng" algn="ctr">
                      <a:solidFill>
                        <a:srgbClr val="D02FD3"/>
                      </a:solidFill>
                      <a:prstDash val="solid"/>
                      <a:round/>
                      <a:headEnd type="none" w="med" len="med"/>
                      <a:tailEnd type="none" w="med" len="med"/>
                    </a:lnL>
                    <a:lnR w="6350" cap="flat" cmpd="sng" algn="ctr">
                      <a:solidFill>
                        <a:srgbClr val="0060C4"/>
                      </a:solidFill>
                      <a:prstDash val="solid"/>
                      <a:round/>
                      <a:headEnd type="none" w="med" len="med"/>
                      <a:tailEnd type="none" w="med" len="med"/>
                    </a:lnR>
                    <a:lnT w="6350" cap="flat" cmpd="sng" algn="ctr">
                      <a:solidFill>
                        <a:srgbClr val="5025D3"/>
                      </a:solidFill>
                      <a:prstDash val="solid"/>
                      <a:round/>
                      <a:headEnd type="none" w="med" len="med"/>
                      <a:tailEnd type="none" w="med" len="med"/>
                    </a:lnT>
                    <a:lnB w="6350" cap="flat" cmpd="sng" algn="ctr">
                      <a:solidFill>
                        <a:srgbClr val="0060C4"/>
                      </a:solidFill>
                      <a:prstDash val="solid"/>
                      <a:round/>
                      <a:headEnd type="none" w="med" len="med"/>
                      <a:tailEnd type="none" w="med" len="med"/>
                    </a:lnB>
                  </a:tcPr>
                </a:tc>
                <a:extLst>
                  <a:ext uri="{0D108BD9-81ED-4DB2-BD59-A6C34878D82A}">
                    <a16:rowId xmlns:a16="http://schemas.microsoft.com/office/drawing/2014/main" val="3765906333"/>
                  </a:ext>
                </a:extLst>
              </a:tr>
              <a:tr h="1271049">
                <a:tc>
                  <a:txBody>
                    <a:bodyPr/>
                    <a:lstStyle/>
                    <a:p>
                      <a:pPr algn="l" rtl="0" fontAlgn="base"/>
                      <a:r>
                        <a:rPr lang="nl-NL" sz="1000" b="0" i="0">
                          <a:effectLst/>
                          <a:latin typeface="Calibri" panose="020F0502020204030204" pitchFamily="34" charset="0"/>
                        </a:rPr>
                        <a:t>3 </a:t>
                      </a:r>
                      <a:endParaRPr lang="nl-NL" sz="1050" b="0" i="0">
                        <a:effectLst/>
                      </a:endParaRPr>
                    </a:p>
                  </a:txBody>
                  <a:tcPr marL="28531" marR="28531" marT="14265" marB="14265">
                    <a:lnL w="6350" cap="flat" cmpd="sng" algn="ctr">
                      <a:solidFill>
                        <a:srgbClr val="2060C4"/>
                      </a:solidFill>
                      <a:prstDash val="solid"/>
                      <a:round/>
                      <a:headEnd type="none" w="med" len="med"/>
                      <a:tailEnd type="none" w="med" len="med"/>
                    </a:lnL>
                    <a:lnR w="6350" cap="flat" cmpd="sng" algn="ctr">
                      <a:solidFill>
                        <a:srgbClr val="2060C4"/>
                      </a:solidFill>
                      <a:prstDash val="solid"/>
                      <a:round/>
                      <a:headEnd type="none" w="med" len="med"/>
                      <a:tailEnd type="none" w="med" len="med"/>
                    </a:lnR>
                    <a:lnT w="6350" cap="flat" cmpd="sng" algn="ctr">
                      <a:solidFill>
                        <a:srgbClr val="302FD3"/>
                      </a:solidFill>
                      <a:prstDash val="solid"/>
                      <a:round/>
                      <a:headEnd type="none" w="med" len="med"/>
                      <a:tailEnd type="none" w="med" len="med"/>
                    </a:lnT>
                    <a:lnB w="6350" cap="flat" cmpd="sng" algn="ctr">
                      <a:solidFill>
                        <a:srgbClr val="2060C4"/>
                      </a:solidFill>
                      <a:prstDash val="solid"/>
                      <a:round/>
                      <a:headEnd type="none" w="med" len="med"/>
                      <a:tailEnd type="none" w="med" len="med"/>
                    </a:lnB>
                    <a:solidFill>
                      <a:srgbClr val="FFC000"/>
                    </a:solidFill>
                  </a:tcPr>
                </a:tc>
                <a:tc>
                  <a:txBody>
                    <a:bodyPr/>
                    <a:lstStyle/>
                    <a:p>
                      <a:pPr algn="l" rtl="0" fontAlgn="base"/>
                      <a:r>
                        <a:rPr lang="nl-NL" sz="1200" b="0" i="0" dirty="0">
                          <a:effectLst/>
                          <a:latin typeface="Calibri" panose="020F0502020204030204" pitchFamily="34" charset="0"/>
                        </a:rPr>
                        <a:t>Thema is ”Kwetsbare groepen en verband met Stad voor de toekomst”  </a:t>
                      </a:r>
                      <a:endParaRPr lang="nl-NL" sz="1400" b="0" i="0" dirty="0">
                        <a:effectLst/>
                      </a:endParaRPr>
                    </a:p>
                  </a:txBody>
                  <a:tcPr marL="28531" marR="28531" marT="14265" marB="14265">
                    <a:lnL w="6350" cap="flat" cmpd="sng" algn="ctr">
                      <a:solidFill>
                        <a:srgbClr val="2060C4"/>
                      </a:solidFill>
                      <a:prstDash val="solid"/>
                      <a:round/>
                      <a:headEnd type="none" w="med" len="med"/>
                      <a:tailEnd type="none" w="med" len="med"/>
                    </a:lnL>
                    <a:lnR w="6350" cap="flat" cmpd="sng" algn="ctr">
                      <a:solidFill>
                        <a:srgbClr val="606180"/>
                      </a:solidFill>
                      <a:prstDash val="solid"/>
                      <a:round/>
                      <a:headEnd type="none" w="med" len="med"/>
                      <a:tailEnd type="none" w="med" len="med"/>
                    </a:lnR>
                    <a:lnT w="6350" cap="flat" cmpd="sng" algn="ctr">
                      <a:solidFill>
                        <a:srgbClr val="D02FD3"/>
                      </a:solidFill>
                      <a:prstDash val="solid"/>
                      <a:round/>
                      <a:headEnd type="none" w="med" len="med"/>
                      <a:tailEnd type="none" w="med" len="med"/>
                    </a:lnT>
                    <a:lnB w="6350" cap="flat" cmpd="sng" algn="ctr">
                      <a:solidFill>
                        <a:srgbClr val="606180"/>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Armoede in NL </a:t>
                      </a:r>
                      <a:endParaRPr lang="nl-NL" sz="1400" b="0" i="0" dirty="0">
                        <a:effectLst/>
                      </a:endParaRPr>
                    </a:p>
                    <a:p>
                      <a:pPr algn="l" rtl="0" fontAlgn="base"/>
                      <a:r>
                        <a:rPr lang="nl-NL" sz="1200" b="0" i="0" dirty="0">
                          <a:effectLst/>
                          <a:latin typeface="Calibri" panose="020F0502020204030204" pitchFamily="34" charset="0"/>
                        </a:rPr>
                        <a:t>Gevolgen armoede </a:t>
                      </a:r>
                      <a:endParaRPr lang="nl-NL" sz="1400" b="0" i="0" dirty="0">
                        <a:effectLst/>
                      </a:endParaRPr>
                    </a:p>
                    <a:p>
                      <a:pPr algn="l" rtl="0" fontAlgn="base"/>
                      <a:r>
                        <a:rPr lang="nl-NL" sz="1200" b="0" i="0" dirty="0">
                          <a:effectLst/>
                          <a:latin typeface="Calibri" panose="020F0502020204030204" pitchFamily="34" charset="0"/>
                        </a:rPr>
                        <a:t>Armoedegrens </a:t>
                      </a:r>
                      <a:endParaRPr lang="nl-NL" sz="1400" b="0" i="0" dirty="0">
                        <a:effectLst/>
                      </a:endParaRPr>
                    </a:p>
                    <a:p>
                      <a:pPr algn="l" rtl="0" fontAlgn="base"/>
                      <a:r>
                        <a:rPr lang="nl-NL" sz="1200" b="0" i="0" dirty="0">
                          <a:effectLst/>
                          <a:latin typeface="Calibri" panose="020F0502020204030204" pitchFamily="34" charset="0"/>
                        </a:rPr>
                        <a:t>Referentiebudget </a:t>
                      </a:r>
                      <a:endParaRPr lang="nl-NL" sz="1400" b="0" i="0" dirty="0">
                        <a:effectLst/>
                      </a:endParaRPr>
                    </a:p>
                    <a:p>
                      <a:pPr algn="l" rtl="0" fontAlgn="base"/>
                      <a:r>
                        <a:rPr lang="nl-NL" sz="1200" b="0" i="0" dirty="0">
                          <a:effectLst/>
                          <a:latin typeface="Calibri" panose="020F0502020204030204" pitchFamily="34" charset="0"/>
                        </a:rPr>
                        <a:t>Basisbehoeftebudget </a:t>
                      </a:r>
                      <a:endParaRPr lang="nl-NL" sz="1400" b="0" i="0" dirty="0">
                        <a:effectLst/>
                      </a:endParaRPr>
                    </a:p>
                    <a:p>
                      <a:pPr algn="l" rtl="0" fontAlgn="base"/>
                      <a:r>
                        <a:rPr lang="nl-NL" sz="1200" b="0" i="0" dirty="0">
                          <a:effectLst/>
                          <a:latin typeface="Calibri" panose="020F0502020204030204" pitchFamily="34" charset="0"/>
                        </a:rPr>
                        <a:t>Maatschappelijk isolement  </a:t>
                      </a:r>
                      <a:endParaRPr lang="nl-NL" sz="1400" b="0" i="0" dirty="0">
                        <a:effectLst/>
                      </a:endParaRPr>
                    </a:p>
                    <a:p>
                      <a:pPr algn="l" rtl="0" fontAlgn="base"/>
                      <a:r>
                        <a:rPr lang="nl-NL" sz="1200" b="0" i="0" dirty="0">
                          <a:effectLst/>
                          <a:latin typeface="Calibri" panose="020F0502020204030204" pitchFamily="34" charset="0"/>
                        </a:rPr>
                        <a:t>Link met SDG  </a:t>
                      </a:r>
                      <a:endParaRPr lang="nl-NL" sz="1400" b="0" i="0" dirty="0">
                        <a:effectLst/>
                      </a:endParaRPr>
                    </a:p>
                  </a:txBody>
                  <a:tcPr marL="28531" marR="28531" marT="14265" marB="14265">
                    <a:lnL w="6350" cap="flat" cmpd="sng" algn="ctr">
                      <a:solidFill>
                        <a:srgbClr val="606180"/>
                      </a:solidFill>
                      <a:prstDash val="solid"/>
                      <a:round/>
                      <a:headEnd type="none" w="med" len="med"/>
                      <a:tailEnd type="none" w="med" len="med"/>
                    </a:lnL>
                    <a:lnR w="6350" cap="flat" cmpd="sng" algn="ctr">
                      <a:solidFill>
                        <a:srgbClr val="B0B8CE"/>
                      </a:solidFill>
                      <a:prstDash val="solid"/>
                      <a:round/>
                      <a:headEnd type="none" w="med" len="med"/>
                      <a:tailEnd type="none" w="med" len="med"/>
                    </a:lnR>
                    <a:lnT w="6350" cap="flat" cmpd="sng" algn="ctr">
                      <a:solidFill>
                        <a:srgbClr val="0060C4"/>
                      </a:solidFill>
                      <a:prstDash val="solid"/>
                      <a:round/>
                      <a:headEnd type="none" w="med" len="med"/>
                      <a:tailEnd type="none" w="med" len="med"/>
                    </a:lnT>
                    <a:lnB w="6350" cap="flat" cmpd="sng" algn="ctr">
                      <a:solidFill>
                        <a:srgbClr val="B0B8CE"/>
                      </a:solidFill>
                      <a:prstDash val="solid"/>
                      <a:round/>
                      <a:headEnd type="none" w="med" len="med"/>
                      <a:tailEnd type="none" w="med" len="med"/>
                    </a:lnB>
                  </a:tcPr>
                </a:tc>
                <a:extLst>
                  <a:ext uri="{0D108BD9-81ED-4DB2-BD59-A6C34878D82A}">
                    <a16:rowId xmlns:a16="http://schemas.microsoft.com/office/drawing/2014/main" val="871639404"/>
                  </a:ext>
                </a:extLst>
              </a:tr>
              <a:tr h="1093980">
                <a:tc>
                  <a:txBody>
                    <a:bodyPr/>
                    <a:lstStyle/>
                    <a:p>
                      <a:pPr algn="l" rtl="0" fontAlgn="base"/>
                      <a:r>
                        <a:rPr lang="nl-NL" sz="1000" b="0" i="0">
                          <a:effectLst/>
                          <a:latin typeface="Calibri" panose="020F0502020204030204" pitchFamily="34" charset="0"/>
                        </a:rPr>
                        <a:t>4 </a:t>
                      </a:r>
                      <a:endParaRPr lang="nl-NL" sz="1050" b="0" i="0">
                        <a:effectLst/>
                      </a:endParaRPr>
                    </a:p>
                  </a:txBody>
                  <a:tcPr marL="28531" marR="28531" marT="14265" marB="14265">
                    <a:lnL w="6350" cap="flat" cmpd="sng" algn="ctr">
                      <a:solidFill>
                        <a:srgbClr val="90B8EE"/>
                      </a:solidFill>
                      <a:prstDash val="solid"/>
                      <a:round/>
                      <a:headEnd type="none" w="med" len="med"/>
                      <a:tailEnd type="none" w="med" len="med"/>
                    </a:lnL>
                    <a:lnR w="6350" cap="flat" cmpd="sng" algn="ctr">
                      <a:solidFill>
                        <a:srgbClr val="90B8EE"/>
                      </a:solidFill>
                      <a:prstDash val="solid"/>
                      <a:round/>
                      <a:headEnd type="none" w="med" len="med"/>
                      <a:tailEnd type="none" w="med" len="med"/>
                    </a:lnR>
                    <a:lnT w="6350" cap="flat" cmpd="sng" algn="ctr">
                      <a:solidFill>
                        <a:srgbClr val="2060C4"/>
                      </a:solidFill>
                      <a:prstDash val="solid"/>
                      <a:round/>
                      <a:headEnd type="none" w="med" len="med"/>
                      <a:tailEnd type="none" w="med" len="med"/>
                    </a:lnT>
                    <a:lnB w="6350" cap="flat" cmpd="sng" algn="ctr">
                      <a:solidFill>
                        <a:srgbClr val="90B8EE"/>
                      </a:solidFill>
                      <a:prstDash val="solid"/>
                      <a:round/>
                      <a:headEnd type="none" w="med" len="med"/>
                      <a:tailEnd type="none" w="med" len="med"/>
                    </a:lnB>
                    <a:solidFill>
                      <a:srgbClr val="FFC000"/>
                    </a:solidFill>
                  </a:tcPr>
                </a:tc>
                <a:tc>
                  <a:txBody>
                    <a:bodyPr/>
                    <a:lstStyle/>
                    <a:p>
                      <a:pPr algn="l" rtl="0" fontAlgn="base"/>
                      <a:r>
                        <a:rPr lang="nl-NL" sz="1200" b="0" i="0" dirty="0">
                          <a:effectLst/>
                          <a:latin typeface="Calibri" panose="020F0502020204030204" pitchFamily="34" charset="0"/>
                        </a:rPr>
                        <a:t>Thema is ‘Kwetsbare groepen in de stad van de toekomst’ </a:t>
                      </a:r>
                      <a:endParaRPr lang="nl-NL" sz="1400" b="0" i="0" dirty="0">
                        <a:effectLst/>
                      </a:endParaRPr>
                    </a:p>
                  </a:txBody>
                  <a:tcPr marL="28531" marR="28531" marT="14265" marB="14265">
                    <a:lnL w="6350" cap="flat" cmpd="sng" algn="ctr">
                      <a:solidFill>
                        <a:srgbClr val="90B8EE"/>
                      </a:solidFill>
                      <a:prstDash val="solid"/>
                      <a:round/>
                      <a:headEnd type="none" w="med" len="med"/>
                      <a:tailEnd type="none" w="med" len="med"/>
                    </a:lnL>
                    <a:lnR w="6350" cap="flat" cmpd="sng" algn="ctr">
                      <a:solidFill>
                        <a:srgbClr val="205CC4"/>
                      </a:solidFill>
                      <a:prstDash val="solid"/>
                      <a:round/>
                      <a:headEnd type="none" w="med" len="med"/>
                      <a:tailEnd type="none" w="med" len="med"/>
                    </a:lnR>
                    <a:lnT w="6350" cap="flat" cmpd="sng" algn="ctr">
                      <a:solidFill>
                        <a:srgbClr val="606180"/>
                      </a:solidFill>
                      <a:prstDash val="solid"/>
                      <a:round/>
                      <a:headEnd type="none" w="med" len="med"/>
                      <a:tailEnd type="none" w="med" len="med"/>
                    </a:lnT>
                    <a:lnB w="6350" cap="flat" cmpd="sng" algn="ctr">
                      <a:solidFill>
                        <a:srgbClr val="205CC4"/>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Multicultureel </a:t>
                      </a:r>
                      <a:endParaRPr lang="nl-NL" sz="1400" b="0" i="0" dirty="0">
                        <a:effectLst/>
                      </a:endParaRPr>
                    </a:p>
                    <a:p>
                      <a:pPr algn="l" rtl="0" fontAlgn="base"/>
                      <a:r>
                        <a:rPr lang="nl-NL" sz="1200" b="0" i="0" dirty="0">
                          <a:effectLst/>
                          <a:latin typeface="Calibri" panose="020F0502020204030204" pitchFamily="34" charset="0"/>
                        </a:rPr>
                        <a:t>Allochtoon </a:t>
                      </a:r>
                      <a:endParaRPr lang="nl-NL" sz="1400" b="0" i="0" dirty="0">
                        <a:effectLst/>
                      </a:endParaRPr>
                    </a:p>
                    <a:p>
                      <a:pPr algn="l" rtl="0" fontAlgn="base"/>
                      <a:r>
                        <a:rPr lang="nl-NL" sz="1200" b="0" i="0" dirty="0">
                          <a:effectLst/>
                          <a:latin typeface="Calibri" panose="020F0502020204030204" pitchFamily="34" charset="0"/>
                        </a:rPr>
                        <a:t>Autochtoon </a:t>
                      </a:r>
                      <a:endParaRPr lang="nl-NL" sz="1400" b="0" i="0" dirty="0">
                        <a:effectLst/>
                      </a:endParaRPr>
                    </a:p>
                    <a:p>
                      <a:pPr algn="l" rtl="0" fontAlgn="base"/>
                      <a:r>
                        <a:rPr lang="nl-NL" sz="1200" b="0" i="0" dirty="0">
                          <a:effectLst/>
                          <a:latin typeface="Calibri" panose="020F0502020204030204" pitchFamily="34" charset="0"/>
                        </a:rPr>
                        <a:t>Emigratie </a:t>
                      </a:r>
                      <a:endParaRPr lang="nl-NL" sz="1400" b="0" i="0" dirty="0">
                        <a:effectLst/>
                      </a:endParaRPr>
                    </a:p>
                    <a:p>
                      <a:pPr algn="l" rtl="0" fontAlgn="base"/>
                      <a:r>
                        <a:rPr lang="nl-NL" sz="1200" b="0" i="0" dirty="0">
                          <a:effectLst/>
                          <a:latin typeface="Calibri" panose="020F0502020204030204" pitchFamily="34" charset="0"/>
                        </a:rPr>
                        <a:t>Immigratie </a:t>
                      </a:r>
                      <a:endParaRPr lang="nl-NL" sz="1400" b="0" i="0" dirty="0">
                        <a:effectLst/>
                      </a:endParaRPr>
                    </a:p>
                    <a:p>
                      <a:pPr algn="l" rtl="0" fontAlgn="base"/>
                      <a:r>
                        <a:rPr lang="nl-NL" sz="1200" b="0" i="0" dirty="0" err="1">
                          <a:effectLst/>
                          <a:latin typeface="Calibri" panose="020F0502020204030204" pitchFamily="34" charset="0"/>
                        </a:rPr>
                        <a:t>Monocultureel</a:t>
                      </a:r>
                      <a:r>
                        <a:rPr lang="nl-NL" sz="1200" b="0" i="0" dirty="0">
                          <a:effectLst/>
                          <a:latin typeface="Calibri" panose="020F0502020204030204" pitchFamily="34" charset="0"/>
                        </a:rPr>
                        <a:t> </a:t>
                      </a:r>
                      <a:endParaRPr lang="nl-NL" sz="1400" b="0" i="0" dirty="0">
                        <a:effectLst/>
                      </a:endParaRPr>
                    </a:p>
                  </a:txBody>
                  <a:tcPr marL="28531" marR="28531" marT="14265" marB="14265">
                    <a:lnL w="6350" cap="flat" cmpd="sng" algn="ctr">
                      <a:solidFill>
                        <a:srgbClr val="205CC4"/>
                      </a:solidFill>
                      <a:prstDash val="solid"/>
                      <a:round/>
                      <a:headEnd type="none" w="med" len="med"/>
                      <a:tailEnd type="none" w="med" len="med"/>
                    </a:lnL>
                    <a:lnR w="6350" cap="flat" cmpd="sng" algn="ctr">
                      <a:solidFill>
                        <a:srgbClr val="B0B428"/>
                      </a:solidFill>
                      <a:prstDash val="solid"/>
                      <a:round/>
                      <a:headEnd type="none" w="med" len="med"/>
                      <a:tailEnd type="none" w="med" len="med"/>
                    </a:lnR>
                    <a:lnT w="6350" cap="flat" cmpd="sng" algn="ctr">
                      <a:solidFill>
                        <a:srgbClr val="B0B8CE"/>
                      </a:solidFill>
                      <a:prstDash val="solid"/>
                      <a:round/>
                      <a:headEnd type="none" w="med" len="med"/>
                      <a:tailEnd type="none" w="med" len="med"/>
                    </a:lnT>
                    <a:lnB w="6350" cap="flat" cmpd="sng" algn="ctr">
                      <a:solidFill>
                        <a:srgbClr val="B0B428"/>
                      </a:solidFill>
                      <a:prstDash val="solid"/>
                      <a:round/>
                      <a:headEnd type="none" w="med" len="med"/>
                      <a:tailEnd type="none" w="med" len="med"/>
                    </a:lnB>
                  </a:tcPr>
                </a:tc>
                <a:extLst>
                  <a:ext uri="{0D108BD9-81ED-4DB2-BD59-A6C34878D82A}">
                    <a16:rowId xmlns:a16="http://schemas.microsoft.com/office/drawing/2014/main" val="3880620642"/>
                  </a:ext>
                </a:extLst>
              </a:tr>
              <a:tr h="1448117">
                <a:tc>
                  <a:txBody>
                    <a:bodyPr/>
                    <a:lstStyle/>
                    <a:p>
                      <a:pPr algn="l" rtl="0" fontAlgn="base"/>
                      <a:r>
                        <a:rPr lang="nl-NL" sz="1000" b="0" i="0">
                          <a:effectLst/>
                          <a:latin typeface="Calibri" panose="020F0502020204030204" pitchFamily="34" charset="0"/>
                        </a:rPr>
                        <a:t>5 </a:t>
                      </a:r>
                      <a:endParaRPr lang="nl-NL" sz="1050" b="0" i="0">
                        <a:effectLst/>
                      </a:endParaRPr>
                    </a:p>
                  </a:txBody>
                  <a:tcPr marL="28531" marR="28531" marT="14265" marB="14265">
                    <a:lnL w="6350" cap="flat" cmpd="sng" algn="ctr">
                      <a:solidFill>
                        <a:srgbClr val="30B428"/>
                      </a:solidFill>
                      <a:prstDash val="solid"/>
                      <a:round/>
                      <a:headEnd type="none" w="med" len="med"/>
                      <a:tailEnd type="none" w="med" len="med"/>
                    </a:lnL>
                    <a:lnR w="6350" cap="flat" cmpd="sng" algn="ctr">
                      <a:solidFill>
                        <a:srgbClr val="30B428"/>
                      </a:solidFill>
                      <a:prstDash val="solid"/>
                      <a:round/>
                      <a:headEnd type="none" w="med" len="med"/>
                      <a:tailEnd type="none" w="med" len="med"/>
                    </a:lnR>
                    <a:lnT w="6350" cap="flat" cmpd="sng" algn="ctr">
                      <a:solidFill>
                        <a:srgbClr val="90B8EE"/>
                      </a:solidFill>
                      <a:prstDash val="solid"/>
                      <a:round/>
                      <a:headEnd type="none" w="med" len="med"/>
                      <a:tailEnd type="none" w="med" len="med"/>
                    </a:lnT>
                    <a:lnB w="6350" cap="flat" cmpd="sng" algn="ctr">
                      <a:solidFill>
                        <a:srgbClr val="30B428"/>
                      </a:solidFill>
                      <a:prstDash val="solid"/>
                      <a:round/>
                      <a:headEnd type="none" w="med" len="med"/>
                      <a:tailEnd type="none" w="med" len="med"/>
                    </a:lnB>
                    <a:solidFill>
                      <a:srgbClr val="FFC000"/>
                    </a:solidFill>
                  </a:tcPr>
                </a:tc>
                <a:tc>
                  <a:txBody>
                    <a:bodyPr/>
                    <a:lstStyle/>
                    <a:p>
                      <a:pPr algn="l" rtl="0" fontAlgn="base"/>
                      <a:r>
                        <a:rPr lang="nl-NL" sz="1200" b="0" i="0" dirty="0">
                          <a:effectLst/>
                          <a:latin typeface="Calibri" panose="020F0502020204030204" pitchFamily="34" charset="0"/>
                        </a:rPr>
                        <a:t>Thema ‘Werken met groepen’ </a:t>
                      </a:r>
                      <a:endParaRPr lang="nl-NL" sz="1400" b="0" i="0" dirty="0">
                        <a:effectLst/>
                      </a:endParaRPr>
                    </a:p>
                  </a:txBody>
                  <a:tcPr marL="28531" marR="28531" marT="14265" marB="14265">
                    <a:lnL w="6350" cap="flat" cmpd="sng" algn="ctr">
                      <a:solidFill>
                        <a:srgbClr val="30B428"/>
                      </a:solidFill>
                      <a:prstDash val="solid"/>
                      <a:round/>
                      <a:headEnd type="none" w="med" len="med"/>
                      <a:tailEnd type="none" w="med" len="med"/>
                    </a:lnL>
                    <a:lnR w="6350" cap="flat" cmpd="sng" algn="ctr">
                      <a:solidFill>
                        <a:srgbClr val="10BA28"/>
                      </a:solidFill>
                      <a:prstDash val="solid"/>
                      <a:round/>
                      <a:headEnd type="none" w="med" len="med"/>
                      <a:tailEnd type="none" w="med" len="med"/>
                    </a:lnR>
                    <a:lnT w="6350" cap="flat" cmpd="sng" algn="ctr">
                      <a:solidFill>
                        <a:srgbClr val="205CC4"/>
                      </a:solidFill>
                      <a:prstDash val="solid"/>
                      <a:round/>
                      <a:headEnd type="none" w="med" len="med"/>
                      <a:tailEnd type="none" w="med" len="med"/>
                    </a:lnT>
                    <a:lnB w="6350" cap="flat" cmpd="sng" algn="ctr">
                      <a:solidFill>
                        <a:srgbClr val="10BA28"/>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Socialisatie </a:t>
                      </a:r>
                      <a:endParaRPr lang="nl-NL" sz="1400" b="0" i="0" dirty="0">
                        <a:effectLst/>
                      </a:endParaRPr>
                    </a:p>
                    <a:p>
                      <a:pPr algn="l" rtl="0" fontAlgn="base"/>
                      <a:r>
                        <a:rPr lang="nl-NL" sz="1200" b="0" i="0" dirty="0">
                          <a:effectLst/>
                          <a:latin typeface="Calibri" panose="020F0502020204030204" pitchFamily="34" charset="0"/>
                        </a:rPr>
                        <a:t>Normen en waarden </a:t>
                      </a:r>
                      <a:endParaRPr lang="nl-NL" sz="1400" b="0" i="0" dirty="0">
                        <a:effectLst/>
                      </a:endParaRPr>
                    </a:p>
                    <a:p>
                      <a:pPr algn="l" rtl="0" fontAlgn="base"/>
                      <a:r>
                        <a:rPr lang="nl-NL" sz="1200" b="0" i="0" dirty="0">
                          <a:effectLst/>
                          <a:latin typeface="Calibri" panose="020F0502020204030204" pitchFamily="34" charset="0"/>
                        </a:rPr>
                        <a:t>Kenmerken groep </a:t>
                      </a:r>
                      <a:endParaRPr lang="nl-NL" sz="1400" b="0" i="0" dirty="0">
                        <a:effectLst/>
                      </a:endParaRPr>
                    </a:p>
                    <a:p>
                      <a:pPr algn="l" rtl="0" fontAlgn="base"/>
                      <a:r>
                        <a:rPr lang="nl-NL" sz="1200" b="0" i="0" dirty="0">
                          <a:effectLst/>
                          <a:latin typeface="Calibri" panose="020F0502020204030204" pitchFamily="34" charset="0"/>
                        </a:rPr>
                        <a:t>Groepsproces </a:t>
                      </a:r>
                      <a:endParaRPr lang="nl-NL" sz="1400" b="0" i="0" dirty="0">
                        <a:effectLst/>
                      </a:endParaRPr>
                    </a:p>
                    <a:p>
                      <a:pPr algn="l" rtl="0" fontAlgn="base"/>
                      <a:r>
                        <a:rPr lang="nl-NL" sz="1200" b="0" i="0" dirty="0">
                          <a:effectLst/>
                          <a:latin typeface="Calibri" panose="020F0502020204030204" pitchFamily="34" charset="0"/>
                        </a:rPr>
                        <a:t>Verstoorde groepscohesie </a:t>
                      </a:r>
                      <a:endParaRPr lang="nl-NL" sz="1400" b="0" i="0" dirty="0">
                        <a:effectLst/>
                      </a:endParaRPr>
                    </a:p>
                    <a:p>
                      <a:pPr algn="l" rtl="0" fontAlgn="base"/>
                      <a:r>
                        <a:rPr lang="nl-NL" sz="1200" b="0" i="0" dirty="0" err="1">
                          <a:effectLst/>
                          <a:latin typeface="Calibri" panose="020F0502020204030204" pitchFamily="34" charset="0"/>
                        </a:rPr>
                        <a:t>Sociagram</a:t>
                      </a:r>
                      <a:r>
                        <a:rPr lang="nl-NL" sz="1200" b="0" i="0" dirty="0">
                          <a:effectLst/>
                          <a:latin typeface="Calibri" panose="020F0502020204030204" pitchFamily="34" charset="0"/>
                        </a:rPr>
                        <a:t> </a:t>
                      </a:r>
                      <a:endParaRPr lang="nl-NL" sz="1400" b="0" i="0" dirty="0">
                        <a:effectLst/>
                      </a:endParaRPr>
                    </a:p>
                    <a:p>
                      <a:pPr algn="l" rtl="0" fontAlgn="base"/>
                      <a:r>
                        <a:rPr lang="nl-NL" sz="1200" b="0" i="0" dirty="0">
                          <a:effectLst/>
                          <a:latin typeface="Calibri" panose="020F0502020204030204" pitchFamily="34" charset="0"/>
                        </a:rPr>
                        <a:t>Cohesie </a:t>
                      </a:r>
                      <a:endParaRPr lang="nl-NL" sz="1400" b="0" i="0" dirty="0">
                        <a:effectLst/>
                      </a:endParaRPr>
                    </a:p>
                    <a:p>
                      <a:pPr algn="l" rtl="0" fontAlgn="base"/>
                      <a:r>
                        <a:rPr lang="nl-NL" sz="1200" b="0" i="0" dirty="0">
                          <a:effectLst/>
                          <a:latin typeface="Calibri" panose="020F0502020204030204" pitchFamily="34" charset="0"/>
                        </a:rPr>
                        <a:t>Groepscohesie </a:t>
                      </a:r>
                      <a:endParaRPr lang="nl-NL" sz="1400" b="0" i="0" dirty="0">
                        <a:effectLst/>
                      </a:endParaRPr>
                    </a:p>
                  </a:txBody>
                  <a:tcPr marL="28531" marR="28531" marT="14265" marB="14265">
                    <a:lnL w="6350" cap="flat" cmpd="sng" algn="ctr">
                      <a:solidFill>
                        <a:srgbClr val="10BA28"/>
                      </a:solidFill>
                      <a:prstDash val="solid"/>
                      <a:round/>
                      <a:headEnd type="none" w="med" len="med"/>
                      <a:tailEnd type="none" w="med" len="med"/>
                    </a:lnL>
                    <a:lnR w="6350" cap="flat" cmpd="sng" algn="ctr">
                      <a:solidFill>
                        <a:srgbClr val="90BC28"/>
                      </a:solidFill>
                      <a:prstDash val="solid"/>
                      <a:round/>
                      <a:headEnd type="none" w="med" len="med"/>
                      <a:tailEnd type="none" w="med" len="med"/>
                    </a:lnR>
                    <a:lnT w="6350" cap="flat" cmpd="sng" algn="ctr">
                      <a:solidFill>
                        <a:srgbClr val="B0B428"/>
                      </a:solidFill>
                      <a:prstDash val="solid"/>
                      <a:round/>
                      <a:headEnd type="none" w="med" len="med"/>
                      <a:tailEnd type="none" w="med" len="med"/>
                    </a:lnT>
                    <a:lnB w="6350" cap="flat" cmpd="sng" algn="ctr">
                      <a:solidFill>
                        <a:srgbClr val="90BC28"/>
                      </a:solidFill>
                      <a:prstDash val="solid"/>
                      <a:round/>
                      <a:headEnd type="none" w="med" len="med"/>
                      <a:tailEnd type="none" w="med" len="med"/>
                    </a:lnB>
                  </a:tcPr>
                </a:tc>
                <a:extLst>
                  <a:ext uri="{0D108BD9-81ED-4DB2-BD59-A6C34878D82A}">
                    <a16:rowId xmlns:a16="http://schemas.microsoft.com/office/drawing/2014/main" val="1871869071"/>
                  </a:ext>
                </a:extLst>
              </a:tr>
              <a:tr h="208638">
                <a:tc>
                  <a:txBody>
                    <a:bodyPr/>
                    <a:lstStyle/>
                    <a:p>
                      <a:pPr algn="l" rtl="0" fontAlgn="base"/>
                      <a:r>
                        <a:rPr lang="nl-NL" sz="1000" b="0" i="0">
                          <a:effectLst/>
                          <a:latin typeface="Calibri" panose="020F0502020204030204" pitchFamily="34" charset="0"/>
                        </a:rPr>
                        <a:t>6 </a:t>
                      </a:r>
                      <a:endParaRPr lang="nl-NL" sz="1050" b="0" i="0">
                        <a:effectLst/>
                      </a:endParaRPr>
                    </a:p>
                  </a:txBody>
                  <a:tcPr marL="28531" marR="28531" marT="14265" marB="14265">
                    <a:lnL w="6350" cap="flat" cmpd="sng" algn="ctr">
                      <a:solidFill>
                        <a:srgbClr val="B0BA28"/>
                      </a:solidFill>
                      <a:prstDash val="solid"/>
                      <a:round/>
                      <a:headEnd type="none" w="med" len="med"/>
                      <a:tailEnd type="none" w="med" len="med"/>
                    </a:lnL>
                    <a:lnR w="6350" cap="flat" cmpd="sng" algn="ctr">
                      <a:solidFill>
                        <a:srgbClr val="B0BA28"/>
                      </a:solidFill>
                      <a:prstDash val="solid"/>
                      <a:round/>
                      <a:headEnd type="none" w="med" len="med"/>
                      <a:tailEnd type="none" w="med" len="med"/>
                    </a:lnR>
                    <a:lnT w="6350" cap="flat" cmpd="sng" algn="ctr">
                      <a:solidFill>
                        <a:srgbClr val="30B428"/>
                      </a:solidFill>
                      <a:prstDash val="solid"/>
                      <a:round/>
                      <a:headEnd type="none" w="med" len="med"/>
                      <a:tailEnd type="none" w="med" len="med"/>
                    </a:lnT>
                    <a:lnB w="6350" cap="flat" cmpd="sng" algn="ctr">
                      <a:solidFill>
                        <a:srgbClr val="B0BA28"/>
                      </a:solidFill>
                      <a:prstDash val="solid"/>
                      <a:round/>
                      <a:headEnd type="none" w="med" len="med"/>
                      <a:tailEnd type="none" w="med" len="med"/>
                    </a:lnB>
                    <a:solidFill>
                      <a:srgbClr val="FFC000"/>
                    </a:solidFill>
                  </a:tcPr>
                </a:tc>
                <a:tc>
                  <a:txBody>
                    <a:bodyPr/>
                    <a:lstStyle/>
                    <a:p>
                      <a:pPr algn="l" rtl="0" fontAlgn="base"/>
                      <a:r>
                        <a:rPr lang="nl-NL" sz="1200" b="0" i="0" dirty="0">
                          <a:effectLst/>
                          <a:latin typeface="Calibri" panose="020F0502020204030204" pitchFamily="34" charset="0"/>
                        </a:rPr>
                        <a:t>Op pad? 20 maart, woningbouwcorporatie?</a:t>
                      </a:r>
                      <a:endParaRPr lang="nl-NL" sz="1400" b="0" i="0" dirty="0">
                        <a:effectLst/>
                      </a:endParaRPr>
                    </a:p>
                  </a:txBody>
                  <a:tcPr marL="28531" marR="28531" marT="14265" marB="14265">
                    <a:lnL w="6350" cap="flat" cmpd="sng" algn="ctr">
                      <a:solidFill>
                        <a:srgbClr val="B0BA28"/>
                      </a:solidFill>
                      <a:prstDash val="solid"/>
                      <a:round/>
                      <a:headEnd type="none" w="med" len="med"/>
                      <a:tailEnd type="none" w="med" len="med"/>
                    </a:lnL>
                    <a:lnR w="6350" cap="flat" cmpd="sng" algn="ctr">
                      <a:solidFill>
                        <a:srgbClr val="10C728"/>
                      </a:solidFill>
                      <a:prstDash val="solid"/>
                      <a:round/>
                      <a:headEnd type="none" w="med" len="med"/>
                      <a:tailEnd type="none" w="med" len="med"/>
                    </a:lnR>
                    <a:lnT w="6350" cap="flat" cmpd="sng" algn="ctr">
                      <a:solidFill>
                        <a:srgbClr val="10BA28"/>
                      </a:solidFill>
                      <a:prstDash val="solid"/>
                      <a:round/>
                      <a:headEnd type="none" w="med" len="med"/>
                      <a:tailEnd type="none" w="med" len="med"/>
                    </a:lnT>
                    <a:lnB w="6350" cap="flat" cmpd="sng" algn="ctr">
                      <a:solidFill>
                        <a:srgbClr val="10C728"/>
                      </a:solidFill>
                      <a:prstDash val="solid"/>
                      <a:round/>
                      <a:headEnd type="none" w="med" len="med"/>
                      <a:tailEnd type="none" w="med" len="med"/>
                    </a:lnB>
                  </a:tcPr>
                </a:tc>
                <a:tc>
                  <a:txBody>
                    <a:bodyPr/>
                    <a:lstStyle/>
                    <a:p>
                      <a:pPr algn="l" rtl="0" fontAlgn="base"/>
                      <a:r>
                        <a:rPr lang="nl-NL" sz="1200" b="0" i="0" dirty="0">
                          <a:effectLst/>
                        </a:rPr>
                        <a:t>Hoe gaan zij om met allerlei bewoners en demografische ontwikkelingen?</a:t>
                      </a:r>
                    </a:p>
                  </a:txBody>
                  <a:tcPr marL="28531" marR="28531" marT="14265" marB="14265">
                    <a:lnL w="6350" cap="flat" cmpd="sng" algn="ctr">
                      <a:solidFill>
                        <a:srgbClr val="10C728"/>
                      </a:solidFill>
                      <a:prstDash val="solid"/>
                      <a:round/>
                      <a:headEnd type="none" w="med" len="med"/>
                      <a:tailEnd type="none" w="med" len="med"/>
                    </a:lnL>
                    <a:lnR w="6350" cap="flat" cmpd="sng" algn="ctr">
                      <a:solidFill>
                        <a:srgbClr val="50C028"/>
                      </a:solidFill>
                      <a:prstDash val="solid"/>
                      <a:round/>
                      <a:headEnd type="none" w="med" len="med"/>
                      <a:tailEnd type="none" w="med" len="med"/>
                    </a:lnR>
                    <a:lnT w="6350" cap="flat" cmpd="sng" algn="ctr">
                      <a:solidFill>
                        <a:srgbClr val="90BC28"/>
                      </a:solidFill>
                      <a:prstDash val="solid"/>
                      <a:round/>
                      <a:headEnd type="none" w="med" len="med"/>
                      <a:tailEnd type="none" w="med" len="med"/>
                    </a:lnT>
                    <a:lnB w="6350" cap="flat" cmpd="sng" algn="ctr">
                      <a:solidFill>
                        <a:srgbClr val="50C028"/>
                      </a:solidFill>
                      <a:prstDash val="solid"/>
                      <a:round/>
                      <a:headEnd type="none" w="med" len="med"/>
                      <a:tailEnd type="none" w="med" len="med"/>
                    </a:lnB>
                  </a:tcPr>
                </a:tc>
                <a:extLst>
                  <a:ext uri="{0D108BD9-81ED-4DB2-BD59-A6C34878D82A}">
                    <a16:rowId xmlns:a16="http://schemas.microsoft.com/office/drawing/2014/main" val="4031750572"/>
                  </a:ext>
                </a:extLst>
              </a:tr>
              <a:tr h="0">
                <a:tc>
                  <a:txBody>
                    <a:bodyPr/>
                    <a:lstStyle/>
                    <a:p>
                      <a:pPr algn="l" rtl="0" fontAlgn="base"/>
                      <a:r>
                        <a:rPr lang="nl-NL" sz="1000" b="0" i="0">
                          <a:effectLst/>
                          <a:latin typeface="Calibri" panose="020F0502020204030204" pitchFamily="34" charset="0"/>
                        </a:rPr>
                        <a:t>7 </a:t>
                      </a:r>
                      <a:endParaRPr lang="nl-NL" sz="1050" b="0" i="0">
                        <a:effectLst/>
                      </a:endParaRPr>
                    </a:p>
                  </a:txBody>
                  <a:tcPr marL="28531" marR="28531" marT="14265" marB="14265">
                    <a:lnL w="6350" cap="flat" cmpd="sng" algn="ctr">
                      <a:solidFill>
                        <a:srgbClr val="30C528"/>
                      </a:solidFill>
                      <a:prstDash val="solid"/>
                      <a:round/>
                      <a:headEnd type="none" w="med" len="med"/>
                      <a:tailEnd type="none" w="med" len="med"/>
                    </a:lnL>
                    <a:lnR w="6350" cap="flat" cmpd="sng" algn="ctr">
                      <a:solidFill>
                        <a:srgbClr val="30C528"/>
                      </a:solidFill>
                      <a:prstDash val="solid"/>
                      <a:round/>
                      <a:headEnd type="none" w="med" len="med"/>
                      <a:tailEnd type="none" w="med" len="med"/>
                    </a:lnR>
                    <a:lnT w="6350" cap="flat" cmpd="sng" algn="ctr">
                      <a:solidFill>
                        <a:srgbClr val="B0BA28"/>
                      </a:solidFill>
                      <a:prstDash val="solid"/>
                      <a:round/>
                      <a:headEnd type="none" w="med" len="med"/>
                      <a:tailEnd type="none" w="med" len="med"/>
                    </a:lnT>
                    <a:lnB w="6350" cap="flat" cmpd="sng" algn="ctr">
                      <a:solidFill>
                        <a:srgbClr val="30C528"/>
                      </a:solidFill>
                      <a:prstDash val="solid"/>
                      <a:round/>
                      <a:headEnd type="none" w="med" len="med"/>
                      <a:tailEnd type="none" w="med" len="med"/>
                    </a:lnB>
                    <a:solidFill>
                      <a:srgbClr val="FFC000"/>
                    </a:solidFill>
                  </a:tcPr>
                </a:tc>
                <a:tc>
                  <a:txBody>
                    <a:bodyPr/>
                    <a:lstStyle/>
                    <a:p>
                      <a:pPr algn="l" rtl="0" fontAlgn="base"/>
                      <a:r>
                        <a:rPr lang="nl-NL" sz="1200" b="0" i="0" dirty="0">
                          <a:effectLst/>
                          <a:latin typeface="Calibri" panose="020F0502020204030204" pitchFamily="34" charset="0"/>
                        </a:rPr>
                        <a:t>Thema is ‘Impact van wereld problematiek op de stad en zijn bewoners’ </a:t>
                      </a:r>
                      <a:endParaRPr lang="nl-NL" sz="1400" b="0" i="0" dirty="0">
                        <a:effectLst/>
                      </a:endParaRPr>
                    </a:p>
                  </a:txBody>
                  <a:tcPr marL="28531" marR="28531" marT="14265" marB="14265">
                    <a:lnL w="6350" cap="flat" cmpd="sng" algn="ctr">
                      <a:solidFill>
                        <a:srgbClr val="30C528"/>
                      </a:solidFill>
                      <a:prstDash val="solid"/>
                      <a:round/>
                      <a:headEnd type="none" w="med" len="med"/>
                      <a:tailEnd type="none" w="med" len="med"/>
                    </a:lnL>
                    <a:lnR w="6350" cap="flat" cmpd="sng" algn="ctr">
                      <a:solidFill>
                        <a:srgbClr val="50C028"/>
                      </a:solidFill>
                      <a:prstDash val="solid"/>
                      <a:round/>
                      <a:headEnd type="none" w="med" len="med"/>
                      <a:tailEnd type="none" w="med" len="med"/>
                    </a:lnR>
                    <a:lnT w="6350" cap="flat" cmpd="sng" algn="ctr">
                      <a:solidFill>
                        <a:srgbClr val="10C728"/>
                      </a:solidFill>
                      <a:prstDash val="solid"/>
                      <a:round/>
                      <a:headEnd type="none" w="med" len="med"/>
                      <a:tailEnd type="none" w="med" len="med"/>
                    </a:lnT>
                    <a:lnB w="6350" cap="flat" cmpd="sng" algn="ctr">
                      <a:solidFill>
                        <a:srgbClr val="50C028"/>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Globalisering </a:t>
                      </a:r>
                      <a:endParaRPr lang="nl-NL" sz="1400" b="0" i="0" dirty="0">
                        <a:effectLst/>
                      </a:endParaRPr>
                    </a:p>
                    <a:p>
                      <a:pPr algn="l" rtl="0" fontAlgn="base"/>
                      <a:r>
                        <a:rPr lang="nl-NL" sz="1200" b="0" i="0" dirty="0">
                          <a:effectLst/>
                          <a:latin typeface="Calibri" panose="020F0502020204030204" pitchFamily="34" charset="0"/>
                        </a:rPr>
                        <a:t>Mondialisering </a:t>
                      </a:r>
                      <a:endParaRPr lang="nl-NL" sz="1400" b="0" i="0" dirty="0">
                        <a:effectLst/>
                      </a:endParaRPr>
                    </a:p>
                    <a:p>
                      <a:pPr algn="l" rtl="0" fontAlgn="base"/>
                      <a:r>
                        <a:rPr lang="nl-NL" sz="1200" b="0" i="0" dirty="0">
                          <a:effectLst/>
                          <a:latin typeface="Calibri" panose="020F0502020204030204" pitchFamily="34" charset="0"/>
                        </a:rPr>
                        <a:t>Segregatie </a:t>
                      </a:r>
                      <a:endParaRPr lang="nl-NL" sz="1400" b="0" i="0" dirty="0">
                        <a:effectLst/>
                      </a:endParaRPr>
                    </a:p>
                    <a:p>
                      <a:pPr algn="l" rtl="0" fontAlgn="base"/>
                      <a:r>
                        <a:rPr lang="nl-NL" sz="1200" b="0" i="0" dirty="0">
                          <a:effectLst/>
                          <a:latin typeface="Calibri" panose="020F0502020204030204" pitchFamily="34" charset="0"/>
                        </a:rPr>
                        <a:t>Integratie </a:t>
                      </a:r>
                      <a:endParaRPr lang="nl-NL" sz="1400" b="0" i="0" dirty="0">
                        <a:effectLst/>
                      </a:endParaRPr>
                    </a:p>
                  </a:txBody>
                  <a:tcPr marL="28531" marR="28531" marT="14265" marB="14265">
                    <a:lnL w="6350" cap="flat" cmpd="sng" algn="ctr">
                      <a:solidFill>
                        <a:srgbClr val="50C028"/>
                      </a:solidFill>
                      <a:prstDash val="solid"/>
                      <a:round/>
                      <a:headEnd type="none" w="med" len="med"/>
                      <a:tailEnd type="none" w="med" len="med"/>
                    </a:lnL>
                    <a:lnR w="6350" cap="flat" cmpd="sng" algn="ctr">
                      <a:solidFill>
                        <a:srgbClr val="D0CF28"/>
                      </a:solidFill>
                      <a:prstDash val="solid"/>
                      <a:round/>
                      <a:headEnd type="none" w="med" len="med"/>
                      <a:tailEnd type="none" w="med" len="med"/>
                    </a:lnR>
                    <a:lnT w="6350" cap="flat" cmpd="sng" algn="ctr">
                      <a:solidFill>
                        <a:srgbClr val="50C028"/>
                      </a:solidFill>
                      <a:prstDash val="solid"/>
                      <a:round/>
                      <a:headEnd type="none" w="med" len="med"/>
                      <a:tailEnd type="none" w="med" len="med"/>
                    </a:lnT>
                    <a:lnB w="6350" cap="flat" cmpd="sng" algn="ctr">
                      <a:solidFill>
                        <a:srgbClr val="D0CF28"/>
                      </a:solidFill>
                      <a:prstDash val="solid"/>
                      <a:round/>
                      <a:headEnd type="none" w="med" len="med"/>
                      <a:tailEnd type="none" w="med" len="med"/>
                    </a:lnB>
                  </a:tcPr>
                </a:tc>
                <a:extLst>
                  <a:ext uri="{0D108BD9-81ED-4DB2-BD59-A6C34878D82A}">
                    <a16:rowId xmlns:a16="http://schemas.microsoft.com/office/drawing/2014/main" val="390933666"/>
                  </a:ext>
                </a:extLst>
              </a:tr>
              <a:tr h="208638">
                <a:tc>
                  <a:txBody>
                    <a:bodyPr/>
                    <a:lstStyle/>
                    <a:p>
                      <a:pPr algn="l" rtl="0" fontAlgn="base"/>
                      <a:r>
                        <a:rPr lang="nl-NL" sz="1000" b="0" i="0">
                          <a:effectLst/>
                          <a:latin typeface="Calibri" panose="020F0502020204030204" pitchFamily="34" charset="0"/>
                        </a:rPr>
                        <a:t>8 </a:t>
                      </a:r>
                      <a:endParaRPr lang="nl-NL" sz="1050" b="0" i="0">
                        <a:effectLst/>
                      </a:endParaRPr>
                    </a:p>
                  </a:txBody>
                  <a:tcPr marL="28531" marR="28531" marT="14265" marB="14265">
                    <a:lnL w="6350" cap="flat" cmpd="sng" algn="ctr">
                      <a:solidFill>
                        <a:srgbClr val="70CF28"/>
                      </a:solidFill>
                      <a:prstDash val="solid"/>
                      <a:round/>
                      <a:headEnd type="none" w="med" len="med"/>
                      <a:tailEnd type="none" w="med" len="med"/>
                    </a:lnL>
                    <a:lnR w="6350" cap="flat" cmpd="sng" algn="ctr">
                      <a:solidFill>
                        <a:srgbClr val="70CF28"/>
                      </a:solidFill>
                      <a:prstDash val="solid"/>
                      <a:round/>
                      <a:headEnd type="none" w="med" len="med"/>
                      <a:tailEnd type="none" w="med" len="med"/>
                    </a:lnR>
                    <a:lnT w="6350" cap="flat" cmpd="sng" algn="ctr">
                      <a:solidFill>
                        <a:srgbClr val="30C528"/>
                      </a:solidFill>
                      <a:prstDash val="solid"/>
                      <a:round/>
                      <a:headEnd type="none" w="med" len="med"/>
                      <a:tailEnd type="none" w="med" len="med"/>
                    </a:lnT>
                    <a:lnB w="6350" cap="flat" cmpd="sng" algn="ctr">
                      <a:solidFill>
                        <a:srgbClr val="70CF28"/>
                      </a:solidFill>
                      <a:prstDash val="solid"/>
                      <a:round/>
                      <a:headEnd type="none" w="med" len="med"/>
                      <a:tailEnd type="none" w="med" len="med"/>
                    </a:lnB>
                    <a:solidFill>
                      <a:srgbClr val="FFC000"/>
                    </a:solidFill>
                  </a:tcPr>
                </a:tc>
                <a:tc>
                  <a:txBody>
                    <a:bodyPr/>
                    <a:lstStyle/>
                    <a:p>
                      <a:pPr algn="l" rtl="0" fontAlgn="base"/>
                      <a:r>
                        <a:rPr lang="nl-NL" sz="1200" b="0" i="0">
                          <a:effectLst/>
                          <a:latin typeface="Calibri" panose="020F0502020204030204" pitchFamily="34" charset="0"/>
                        </a:rPr>
                        <a:t>Alles opgeleverd / seminar op 1-4 </a:t>
                      </a:r>
                      <a:endParaRPr lang="nl-NL" sz="1400" b="0" i="0">
                        <a:effectLst/>
                      </a:endParaRPr>
                    </a:p>
                  </a:txBody>
                  <a:tcPr marL="28531" marR="28531" marT="14265" marB="14265">
                    <a:lnL w="6350" cap="flat" cmpd="sng" algn="ctr">
                      <a:solidFill>
                        <a:srgbClr val="70CF28"/>
                      </a:solidFill>
                      <a:prstDash val="solid"/>
                      <a:round/>
                      <a:headEnd type="none" w="med" len="med"/>
                      <a:tailEnd type="none" w="med" len="med"/>
                    </a:lnL>
                    <a:lnR w="6350" cap="flat" cmpd="sng" algn="ctr">
                      <a:solidFill>
                        <a:srgbClr val="10C928"/>
                      </a:solidFill>
                      <a:prstDash val="solid"/>
                      <a:round/>
                      <a:headEnd type="none" w="med" len="med"/>
                      <a:tailEnd type="none" w="med" len="med"/>
                    </a:lnR>
                    <a:lnT w="6350" cap="flat" cmpd="sng" algn="ctr">
                      <a:solidFill>
                        <a:srgbClr val="50C028"/>
                      </a:solidFill>
                      <a:prstDash val="solid"/>
                      <a:round/>
                      <a:headEnd type="none" w="med" len="med"/>
                      <a:tailEnd type="none" w="med" len="med"/>
                    </a:lnT>
                    <a:lnB w="6350" cap="flat" cmpd="sng" algn="ctr">
                      <a:solidFill>
                        <a:srgbClr val="10C928"/>
                      </a:solidFill>
                      <a:prstDash val="solid"/>
                      <a:round/>
                      <a:headEnd type="none" w="med" len="med"/>
                      <a:tailEnd type="none" w="med" len="med"/>
                    </a:lnB>
                  </a:tcPr>
                </a:tc>
                <a:tc>
                  <a:txBody>
                    <a:bodyPr/>
                    <a:lstStyle/>
                    <a:p>
                      <a:pPr algn="l" rtl="0" fontAlgn="base"/>
                      <a:r>
                        <a:rPr lang="nl-NL" sz="1200" b="0" i="0" dirty="0">
                          <a:effectLst/>
                          <a:latin typeface="Calibri" panose="020F0502020204030204" pitchFamily="34" charset="0"/>
                        </a:rPr>
                        <a:t>Geen lessen  </a:t>
                      </a:r>
                      <a:endParaRPr lang="nl-NL" sz="1400" b="0" i="0" dirty="0">
                        <a:effectLst/>
                      </a:endParaRPr>
                    </a:p>
                  </a:txBody>
                  <a:tcPr marL="28531" marR="28531" marT="14265" marB="14265">
                    <a:lnL w="6350" cap="flat" cmpd="sng" algn="ctr">
                      <a:solidFill>
                        <a:srgbClr val="10C928"/>
                      </a:solidFill>
                      <a:prstDash val="solid"/>
                      <a:round/>
                      <a:headEnd type="none" w="med" len="med"/>
                      <a:tailEnd type="none" w="med" len="med"/>
                    </a:lnL>
                    <a:lnR w="6350" cap="flat" cmpd="sng" algn="ctr">
                      <a:solidFill>
                        <a:srgbClr val="B0CD28"/>
                      </a:solidFill>
                      <a:prstDash val="solid"/>
                      <a:round/>
                      <a:headEnd type="none" w="med" len="med"/>
                      <a:tailEnd type="none" w="med" len="med"/>
                    </a:lnR>
                    <a:lnT w="6350" cap="flat" cmpd="sng" algn="ctr">
                      <a:solidFill>
                        <a:srgbClr val="D0CF28"/>
                      </a:solidFill>
                      <a:prstDash val="solid"/>
                      <a:round/>
                      <a:headEnd type="none" w="med" len="med"/>
                      <a:tailEnd type="none" w="med" len="med"/>
                    </a:lnT>
                    <a:lnB w="6350" cap="flat" cmpd="sng" algn="ctr">
                      <a:solidFill>
                        <a:srgbClr val="B0CD28"/>
                      </a:solidFill>
                      <a:prstDash val="solid"/>
                      <a:round/>
                      <a:headEnd type="none" w="med" len="med"/>
                      <a:tailEnd type="none" w="med" len="med"/>
                    </a:lnB>
                  </a:tcPr>
                </a:tc>
                <a:extLst>
                  <a:ext uri="{0D108BD9-81ED-4DB2-BD59-A6C34878D82A}">
                    <a16:rowId xmlns:a16="http://schemas.microsoft.com/office/drawing/2014/main" val="1848582890"/>
                  </a:ext>
                </a:extLst>
              </a:tr>
              <a:tr h="116852">
                <a:tc>
                  <a:txBody>
                    <a:bodyPr/>
                    <a:lstStyle/>
                    <a:p>
                      <a:pPr algn="l" rtl="0" fontAlgn="base"/>
                      <a:r>
                        <a:rPr lang="nl-NL" sz="300" b="0" i="0">
                          <a:effectLst/>
                          <a:latin typeface="Calibri" panose="020F0502020204030204" pitchFamily="34" charset="0"/>
                        </a:rPr>
                        <a:t>9 </a:t>
                      </a:r>
                      <a:endParaRPr lang="nl-NL" sz="600" b="0" i="0">
                        <a:effectLst/>
                      </a:endParaRPr>
                    </a:p>
                  </a:txBody>
                  <a:tcPr marL="28531" marR="28531" marT="14265" marB="14265">
                    <a:lnL w="6350" cap="flat" cmpd="sng" algn="ctr">
                      <a:solidFill>
                        <a:srgbClr val="30D028"/>
                      </a:solidFill>
                      <a:prstDash val="solid"/>
                      <a:round/>
                      <a:headEnd type="none" w="med" len="med"/>
                      <a:tailEnd type="none" w="med" len="med"/>
                    </a:lnL>
                    <a:lnR w="6350" cap="flat" cmpd="sng" algn="ctr">
                      <a:solidFill>
                        <a:srgbClr val="30D028"/>
                      </a:solidFill>
                      <a:prstDash val="solid"/>
                      <a:round/>
                      <a:headEnd type="none" w="med" len="med"/>
                      <a:tailEnd type="none" w="med" len="med"/>
                    </a:lnR>
                    <a:lnT w="6350" cap="flat" cmpd="sng" algn="ctr">
                      <a:solidFill>
                        <a:srgbClr val="70CF28"/>
                      </a:solidFill>
                      <a:prstDash val="solid"/>
                      <a:round/>
                      <a:headEnd type="none" w="med" len="med"/>
                      <a:tailEnd type="none" w="med" len="med"/>
                    </a:lnT>
                    <a:lnB w="6350" cap="flat" cmpd="sng" algn="ctr">
                      <a:solidFill>
                        <a:srgbClr val="30D028"/>
                      </a:solidFill>
                      <a:prstDash val="solid"/>
                      <a:round/>
                      <a:headEnd type="none" w="med" len="med"/>
                      <a:tailEnd type="none" w="med" len="med"/>
                    </a:lnB>
                    <a:solidFill>
                      <a:srgbClr val="FFC000"/>
                    </a:solidFill>
                  </a:tcPr>
                </a:tc>
                <a:tc>
                  <a:txBody>
                    <a:bodyPr/>
                    <a:lstStyle/>
                    <a:p>
                      <a:pPr algn="l" rtl="0" fontAlgn="base"/>
                      <a:r>
                        <a:rPr lang="nl-NL" sz="300" b="0" i="0">
                          <a:effectLst/>
                          <a:latin typeface="Calibri" panose="020F0502020204030204" pitchFamily="34" charset="0"/>
                        </a:rPr>
                        <a:t>Leeg laten  </a:t>
                      </a:r>
                      <a:endParaRPr lang="nl-NL" sz="600" b="0" i="0">
                        <a:effectLst/>
                      </a:endParaRPr>
                    </a:p>
                  </a:txBody>
                  <a:tcPr marL="28531" marR="28531" marT="14265" marB="14265">
                    <a:lnL w="6350" cap="flat" cmpd="sng" algn="ctr">
                      <a:solidFill>
                        <a:srgbClr val="30D028"/>
                      </a:solidFill>
                      <a:prstDash val="solid"/>
                      <a:round/>
                      <a:headEnd type="none" w="med" len="med"/>
                      <a:tailEnd type="none" w="med" len="med"/>
                    </a:lnL>
                    <a:lnR w="6350" cap="flat" cmpd="sng" algn="ctr">
                      <a:solidFill>
                        <a:srgbClr val="F0D328"/>
                      </a:solidFill>
                      <a:prstDash val="solid"/>
                      <a:round/>
                      <a:headEnd type="none" w="med" len="med"/>
                      <a:tailEnd type="none" w="med" len="med"/>
                    </a:lnR>
                    <a:lnT w="6350" cap="flat" cmpd="sng" algn="ctr">
                      <a:solidFill>
                        <a:srgbClr val="10C928"/>
                      </a:solidFill>
                      <a:prstDash val="solid"/>
                      <a:round/>
                      <a:headEnd type="none" w="med" len="med"/>
                      <a:tailEnd type="none" w="med" len="med"/>
                    </a:lnT>
                    <a:lnB w="6350" cap="flat" cmpd="sng" algn="ctr">
                      <a:solidFill>
                        <a:srgbClr val="F0D328"/>
                      </a:solidFill>
                      <a:prstDash val="solid"/>
                      <a:round/>
                      <a:headEnd type="none" w="med" len="med"/>
                      <a:tailEnd type="none" w="med" len="med"/>
                    </a:lnB>
                  </a:tcPr>
                </a:tc>
                <a:tc>
                  <a:txBody>
                    <a:bodyPr/>
                    <a:lstStyle/>
                    <a:p>
                      <a:pPr algn="l" rtl="0" fontAlgn="base"/>
                      <a:r>
                        <a:rPr lang="nl-NL" sz="300" b="0" i="0" dirty="0">
                          <a:effectLst/>
                          <a:latin typeface="Calibri" panose="020F0502020204030204" pitchFamily="34" charset="0"/>
                        </a:rPr>
                        <a:t>Geen lessen  </a:t>
                      </a:r>
                      <a:endParaRPr lang="nl-NL" sz="600" b="0" i="0" dirty="0">
                        <a:effectLst/>
                      </a:endParaRPr>
                    </a:p>
                  </a:txBody>
                  <a:tcPr marL="28531" marR="28531" marT="14265" marB="14265">
                    <a:lnL w="6350" cap="flat" cmpd="sng" algn="ctr">
                      <a:solidFill>
                        <a:srgbClr val="F0D328"/>
                      </a:solidFill>
                      <a:prstDash val="solid"/>
                      <a:round/>
                      <a:headEnd type="none" w="med" len="med"/>
                      <a:tailEnd type="none" w="med" len="med"/>
                    </a:lnL>
                    <a:lnR w="6350" cap="flat" cmpd="sng" algn="ctr">
                      <a:solidFill>
                        <a:srgbClr val="90D228"/>
                      </a:solidFill>
                      <a:prstDash val="solid"/>
                      <a:round/>
                      <a:headEnd type="none" w="med" len="med"/>
                      <a:tailEnd type="none" w="med" len="med"/>
                    </a:lnR>
                    <a:lnT w="6350" cap="flat" cmpd="sng" algn="ctr">
                      <a:solidFill>
                        <a:srgbClr val="B0CD28"/>
                      </a:solidFill>
                      <a:prstDash val="solid"/>
                      <a:round/>
                      <a:headEnd type="none" w="med" len="med"/>
                      <a:tailEnd type="none" w="med" len="med"/>
                    </a:lnT>
                    <a:lnB w="6350" cap="flat" cmpd="sng" algn="ctr">
                      <a:solidFill>
                        <a:srgbClr val="90D228"/>
                      </a:solidFill>
                      <a:prstDash val="solid"/>
                      <a:round/>
                      <a:headEnd type="none" w="med" len="med"/>
                      <a:tailEnd type="none" w="med" len="med"/>
                    </a:lnB>
                  </a:tcPr>
                </a:tc>
                <a:extLst>
                  <a:ext uri="{0D108BD9-81ED-4DB2-BD59-A6C34878D82A}">
                    <a16:rowId xmlns:a16="http://schemas.microsoft.com/office/drawing/2014/main" val="1381130866"/>
                  </a:ext>
                </a:extLst>
              </a:tr>
            </a:tbl>
          </a:graphicData>
        </a:graphic>
      </p:graphicFrame>
    </p:spTree>
    <p:extLst>
      <p:ext uri="{BB962C8B-B14F-4D97-AF65-F5344CB8AC3E}">
        <p14:creationId xmlns:p14="http://schemas.microsoft.com/office/powerpoint/2010/main" val="318558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7AFEA-7A56-4D5A-9E79-399261E8E90A}"/>
              </a:ext>
            </a:extLst>
          </p:cNvPr>
          <p:cNvSpPr>
            <a:spLocks noGrp="1"/>
          </p:cNvSpPr>
          <p:nvPr>
            <p:ph type="title"/>
          </p:nvPr>
        </p:nvSpPr>
        <p:spPr/>
        <p:txBody>
          <a:bodyPr/>
          <a:lstStyle/>
          <a:p>
            <a:r>
              <a:rPr lang="nl-NL" dirty="0"/>
              <a:t>Begrippenlijst (OVB):</a:t>
            </a:r>
          </a:p>
        </p:txBody>
      </p:sp>
      <p:graphicFrame>
        <p:nvGraphicFramePr>
          <p:cNvPr id="3" name="Tabel 3">
            <a:extLst>
              <a:ext uri="{FF2B5EF4-FFF2-40B4-BE49-F238E27FC236}">
                <a16:creationId xmlns:a16="http://schemas.microsoft.com/office/drawing/2014/main" id="{B40258EA-8338-41B5-A781-EB8F0529C96D}"/>
              </a:ext>
            </a:extLst>
          </p:cNvPr>
          <p:cNvGraphicFramePr>
            <a:graphicFrameLocks noGrp="1"/>
          </p:cNvGraphicFramePr>
          <p:nvPr>
            <p:extLst>
              <p:ext uri="{D42A27DB-BD31-4B8C-83A1-F6EECF244321}">
                <p14:modId xmlns:p14="http://schemas.microsoft.com/office/powerpoint/2010/main" val="3335243365"/>
              </p:ext>
            </p:extLst>
          </p:nvPr>
        </p:nvGraphicFramePr>
        <p:xfrm>
          <a:off x="762001" y="1800860"/>
          <a:ext cx="9293226" cy="4480560"/>
        </p:xfrm>
        <a:graphic>
          <a:graphicData uri="http://schemas.openxmlformats.org/drawingml/2006/table">
            <a:tbl>
              <a:tblPr firstRow="1" bandRow="1">
                <a:tableStyleId>{5C22544A-7EE6-4342-B048-85BDC9FD1C3A}</a:tableStyleId>
              </a:tblPr>
              <a:tblGrid>
                <a:gridCol w="4646613">
                  <a:extLst>
                    <a:ext uri="{9D8B030D-6E8A-4147-A177-3AD203B41FA5}">
                      <a16:colId xmlns:a16="http://schemas.microsoft.com/office/drawing/2014/main" val="3503049963"/>
                    </a:ext>
                  </a:extLst>
                </a:gridCol>
                <a:gridCol w="4646613">
                  <a:extLst>
                    <a:ext uri="{9D8B030D-6E8A-4147-A177-3AD203B41FA5}">
                      <a16:colId xmlns:a16="http://schemas.microsoft.com/office/drawing/2014/main" val="78954240"/>
                    </a:ext>
                  </a:extLst>
                </a:gridCol>
              </a:tblGrid>
              <a:tr h="370840">
                <a:tc>
                  <a:txBody>
                    <a:bodyPr/>
                    <a:lstStyle/>
                    <a:p>
                      <a:r>
                        <a:rPr lang="nl-NL" dirty="0"/>
                        <a:t>Sociale innovatie </a:t>
                      </a:r>
                    </a:p>
                    <a:p>
                      <a:r>
                        <a:rPr lang="nl-NL" dirty="0"/>
                        <a:t>Integraal werken  </a:t>
                      </a:r>
                    </a:p>
                    <a:p>
                      <a:r>
                        <a:rPr lang="nl-NL" dirty="0"/>
                        <a:t>Armoede in NL </a:t>
                      </a:r>
                    </a:p>
                    <a:p>
                      <a:r>
                        <a:rPr lang="nl-NL" dirty="0"/>
                        <a:t>Gevolgen armoede </a:t>
                      </a:r>
                    </a:p>
                    <a:p>
                      <a:r>
                        <a:rPr lang="nl-NL" dirty="0"/>
                        <a:t>Armoedegrens </a:t>
                      </a:r>
                    </a:p>
                    <a:p>
                      <a:r>
                        <a:rPr lang="nl-NL" dirty="0"/>
                        <a:t>Referentiebudget </a:t>
                      </a:r>
                    </a:p>
                    <a:p>
                      <a:r>
                        <a:rPr lang="nl-NL" dirty="0"/>
                        <a:t>Basisbehoeftebudget </a:t>
                      </a:r>
                    </a:p>
                    <a:p>
                      <a:r>
                        <a:rPr lang="nl-NL" dirty="0"/>
                        <a:t>Maatschappelijk isolement  </a:t>
                      </a:r>
                    </a:p>
                    <a:p>
                      <a:r>
                        <a:rPr lang="nl-NL" dirty="0"/>
                        <a:t>Multicultureel </a:t>
                      </a:r>
                    </a:p>
                    <a:p>
                      <a:r>
                        <a:rPr lang="nl-NL" dirty="0"/>
                        <a:t>Allochtoon </a:t>
                      </a:r>
                    </a:p>
                    <a:p>
                      <a:r>
                        <a:rPr lang="nl-NL" dirty="0"/>
                        <a:t>Autochtoon </a:t>
                      </a:r>
                    </a:p>
                    <a:p>
                      <a:r>
                        <a:rPr lang="nl-NL" dirty="0"/>
                        <a:t>Emigratie </a:t>
                      </a:r>
                    </a:p>
                    <a:p>
                      <a:r>
                        <a:rPr lang="nl-NL" dirty="0"/>
                        <a:t>Immigratie </a:t>
                      </a:r>
                    </a:p>
                    <a:p>
                      <a:r>
                        <a:rPr lang="nl-NL" dirty="0" err="1"/>
                        <a:t>Monocultureel</a:t>
                      </a:r>
                      <a:r>
                        <a:rPr lang="nl-NL" dirty="0"/>
                        <a:t> </a:t>
                      </a:r>
                    </a:p>
                    <a:p>
                      <a:r>
                        <a:rPr lang="nl-NL" dirty="0"/>
                        <a:t>Globalisering </a:t>
                      </a:r>
                    </a:p>
                    <a:p>
                      <a:r>
                        <a:rPr lang="nl-NL" dirty="0"/>
                        <a:t>Mondialisering </a:t>
                      </a:r>
                    </a:p>
                  </a:txBody>
                  <a:tcPr/>
                </a:tc>
                <a:tc>
                  <a:txBody>
                    <a:bodyPr/>
                    <a:lstStyle/>
                    <a:p>
                      <a:r>
                        <a:rPr lang="nl-NL" dirty="0"/>
                        <a:t>Segregatie </a:t>
                      </a:r>
                    </a:p>
                    <a:p>
                      <a:r>
                        <a:rPr lang="nl-NL" dirty="0"/>
                        <a:t>Integratie </a:t>
                      </a:r>
                    </a:p>
                    <a:p>
                      <a:r>
                        <a:rPr lang="nl-NL" dirty="0"/>
                        <a:t>Cohesie </a:t>
                      </a:r>
                    </a:p>
                    <a:p>
                      <a:r>
                        <a:rPr lang="nl-NL" dirty="0"/>
                        <a:t>Groepscohesie </a:t>
                      </a:r>
                    </a:p>
                    <a:p>
                      <a:r>
                        <a:rPr lang="nl-NL" dirty="0"/>
                        <a:t>Socialisatie </a:t>
                      </a:r>
                    </a:p>
                    <a:p>
                      <a:r>
                        <a:rPr lang="nl-NL" dirty="0"/>
                        <a:t>Normen en waarden </a:t>
                      </a:r>
                    </a:p>
                    <a:p>
                      <a:r>
                        <a:rPr lang="nl-NL" dirty="0"/>
                        <a:t>Kenmerken groep </a:t>
                      </a:r>
                    </a:p>
                    <a:p>
                      <a:r>
                        <a:rPr lang="nl-NL" dirty="0"/>
                        <a:t>Groepsproces </a:t>
                      </a:r>
                    </a:p>
                    <a:p>
                      <a:r>
                        <a:rPr lang="nl-NL" dirty="0"/>
                        <a:t>Verstoorde groepscohesie </a:t>
                      </a:r>
                    </a:p>
                    <a:p>
                      <a:r>
                        <a:rPr lang="nl-NL" dirty="0"/>
                        <a:t>Sociogram </a:t>
                      </a:r>
                    </a:p>
                    <a:p>
                      <a:endParaRPr lang="nl-NL" dirty="0"/>
                    </a:p>
                  </a:txBody>
                  <a:tcPr/>
                </a:tc>
                <a:extLst>
                  <a:ext uri="{0D108BD9-81ED-4DB2-BD59-A6C34878D82A}">
                    <a16:rowId xmlns:a16="http://schemas.microsoft.com/office/drawing/2014/main" val="1523852126"/>
                  </a:ext>
                </a:extLst>
              </a:tr>
            </a:tbl>
          </a:graphicData>
        </a:graphic>
      </p:graphicFrame>
    </p:spTree>
    <p:extLst>
      <p:ext uri="{BB962C8B-B14F-4D97-AF65-F5344CB8AC3E}">
        <p14:creationId xmlns:p14="http://schemas.microsoft.com/office/powerpoint/2010/main" val="333355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4BBAA4-5350-4225-A232-680E7C33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57555920-48E4-4E1E-A517-35DC7C4E6298}"/>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a:solidFill>
                  <a:srgbClr val="FFFFFF"/>
                </a:solidFill>
              </a:rPr>
              <a:t>Rotterdam, stad van de toekomst!</a:t>
            </a:r>
          </a:p>
        </p:txBody>
      </p:sp>
      <p:sp>
        <p:nvSpPr>
          <p:cNvPr id="11" name="Rectangle 10">
            <a:extLst>
              <a:ext uri="{FF2B5EF4-FFF2-40B4-BE49-F238E27FC236}">
                <a16:creationId xmlns:a16="http://schemas.microsoft.com/office/drawing/2014/main" id="{73EA2C3E-E336-4F2C-AC83-50B4F69A4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persoon, fiets, gebouw, buiten&#10;&#10;Automatisch gegenereerde beschrijving">
            <a:extLst>
              <a:ext uri="{FF2B5EF4-FFF2-40B4-BE49-F238E27FC236}">
                <a16:creationId xmlns:a16="http://schemas.microsoft.com/office/drawing/2014/main" id="{4804150C-1ED9-4513-B729-F25D3BDC4438}"/>
              </a:ext>
            </a:extLst>
          </p:cNvPr>
          <p:cNvPicPr>
            <a:picLocks noChangeAspect="1"/>
          </p:cNvPicPr>
          <p:nvPr/>
        </p:nvPicPr>
        <p:blipFill>
          <a:blip r:embed="rId2"/>
          <a:stretch>
            <a:fillRect/>
          </a:stretch>
        </p:blipFill>
        <p:spPr>
          <a:xfrm>
            <a:off x="8186710" y="725906"/>
            <a:ext cx="3361826" cy="2521369"/>
          </a:xfrm>
          <a:prstGeom prst="rect">
            <a:avLst/>
          </a:prstGeom>
        </p:spPr>
      </p:pic>
      <p:pic>
        <p:nvPicPr>
          <p:cNvPr id="3" name="Afbeelding 2" descr="Afbeelding met persoon, buiten, gebouw, man&#10;&#10;Automatisch gegenereerde beschrijving">
            <a:extLst>
              <a:ext uri="{FF2B5EF4-FFF2-40B4-BE49-F238E27FC236}">
                <a16:creationId xmlns:a16="http://schemas.microsoft.com/office/drawing/2014/main" id="{2177FA9B-1B68-4ECA-AED0-D10A1BB449D9}"/>
              </a:ext>
            </a:extLst>
          </p:cNvPr>
          <p:cNvPicPr>
            <a:picLocks noChangeAspect="1"/>
          </p:cNvPicPr>
          <p:nvPr/>
        </p:nvPicPr>
        <p:blipFill>
          <a:blip r:embed="rId3"/>
          <a:stretch>
            <a:fillRect/>
          </a:stretch>
        </p:blipFill>
        <p:spPr>
          <a:xfrm>
            <a:off x="8196408" y="3604937"/>
            <a:ext cx="3352128" cy="2514096"/>
          </a:xfrm>
          <a:prstGeom prst="rect">
            <a:avLst/>
          </a:prstGeom>
        </p:spPr>
      </p:pic>
      <p:sp>
        <p:nvSpPr>
          <p:cNvPr id="7" name="Tekstvak 6">
            <a:extLst>
              <a:ext uri="{FF2B5EF4-FFF2-40B4-BE49-F238E27FC236}">
                <a16:creationId xmlns:a16="http://schemas.microsoft.com/office/drawing/2014/main" id="{F2DCE47F-028C-4B29-8B83-998EA108D62C}"/>
              </a:ext>
            </a:extLst>
          </p:cNvPr>
          <p:cNvSpPr txBox="1"/>
          <p:nvPr/>
        </p:nvSpPr>
        <p:spPr>
          <a:xfrm>
            <a:off x="719191" y="4517873"/>
            <a:ext cx="3287730" cy="1569660"/>
          </a:xfrm>
          <a:prstGeom prst="rect">
            <a:avLst/>
          </a:prstGeom>
          <a:noFill/>
        </p:spPr>
        <p:txBody>
          <a:bodyPr wrap="square" rtlCol="0" anchor="t">
            <a:spAutoFit/>
          </a:bodyPr>
          <a:lstStyle/>
          <a:p>
            <a:r>
              <a:rPr lang="nl-NL" sz="3200" b="1" dirty="0"/>
              <a:t>Welke projecten hebben we gezien </a:t>
            </a:r>
            <a:r>
              <a:rPr lang="nl-NL" sz="3200" b="1"/>
              <a:t>in Rotterdam?!</a:t>
            </a:r>
            <a:r>
              <a:rPr lang="nl-NL" sz="3200" b="1">
                <a:cs typeface="Calibri Light"/>
              </a:rPr>
              <a:t> </a:t>
            </a:r>
            <a:endParaRPr lang="nl-NL"/>
          </a:p>
        </p:txBody>
      </p:sp>
    </p:spTree>
    <p:extLst>
      <p:ext uri="{BB962C8B-B14F-4D97-AF65-F5344CB8AC3E}">
        <p14:creationId xmlns:p14="http://schemas.microsoft.com/office/powerpoint/2010/main" val="379462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6593FA-A451-4228-838E-FDFCEE388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24309A-EFDA-4A82-81E0-BC9CC246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74A6D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buiten, persoon, man, rijden&#10;&#10;Automatisch gegenereerde beschrijving">
            <a:extLst>
              <a:ext uri="{FF2B5EF4-FFF2-40B4-BE49-F238E27FC236}">
                <a16:creationId xmlns:a16="http://schemas.microsoft.com/office/drawing/2014/main" id="{A89ACE73-F1D5-4F56-B2A7-AD1E99B4EE2E}"/>
              </a:ext>
            </a:extLst>
          </p:cNvPr>
          <p:cNvPicPr>
            <a:picLocks noChangeAspect="1"/>
          </p:cNvPicPr>
          <p:nvPr/>
        </p:nvPicPr>
        <p:blipFill rotWithShape="1">
          <a:blip r:embed="rId2"/>
          <a:srcRect l="10400" r="11823"/>
          <a:stretch/>
        </p:blipFill>
        <p:spPr>
          <a:xfrm rot="5400000">
            <a:off x="543983" y="742950"/>
            <a:ext cx="5571066" cy="5372099"/>
          </a:xfrm>
          <a:prstGeom prst="rect">
            <a:avLst/>
          </a:prstGeom>
        </p:spPr>
      </p:pic>
      <p:pic>
        <p:nvPicPr>
          <p:cNvPr id="2" name="Afbeelding 1" descr="Afbeelding met buiten, gebouw, bank, man&#10;&#10;Automatisch gegenereerde beschrijving">
            <a:extLst>
              <a:ext uri="{FF2B5EF4-FFF2-40B4-BE49-F238E27FC236}">
                <a16:creationId xmlns:a16="http://schemas.microsoft.com/office/drawing/2014/main" id="{FA7EC1F4-2162-4F3D-84B4-EEBC77A06DE2}"/>
              </a:ext>
            </a:extLst>
          </p:cNvPr>
          <p:cNvPicPr>
            <a:picLocks noChangeAspect="1"/>
          </p:cNvPicPr>
          <p:nvPr/>
        </p:nvPicPr>
        <p:blipFill rotWithShape="1">
          <a:blip r:embed="rId3"/>
          <a:srcRect l="12047" r="10954" b="1"/>
          <a:stretch/>
        </p:blipFill>
        <p:spPr>
          <a:xfrm rot="5400000">
            <a:off x="6076949" y="740410"/>
            <a:ext cx="5571066" cy="5372099"/>
          </a:xfrm>
          <a:prstGeom prst="rect">
            <a:avLst/>
          </a:prstGeom>
        </p:spPr>
      </p:pic>
    </p:spTree>
    <p:extLst>
      <p:ext uri="{BB962C8B-B14F-4D97-AF65-F5344CB8AC3E}">
        <p14:creationId xmlns:p14="http://schemas.microsoft.com/office/powerpoint/2010/main" val="297162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69242-1349-4D08-AC21-B3E7BB3D1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6F1E2996-3A67-4963-A367-5CC6AFDAF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ln w="31750" cap="sq">
            <a:solidFill>
              <a:srgbClr val="0E65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binnen, computer, zitten, bureau&#10;&#10;Automatisch gegenereerde beschrijving">
            <a:extLst>
              <a:ext uri="{FF2B5EF4-FFF2-40B4-BE49-F238E27FC236}">
                <a16:creationId xmlns:a16="http://schemas.microsoft.com/office/drawing/2014/main" id="{948D897C-760A-465C-8BD4-4DE35D261F11}"/>
              </a:ext>
            </a:extLst>
          </p:cNvPr>
          <p:cNvPicPr>
            <a:picLocks noChangeAspect="1"/>
          </p:cNvPicPr>
          <p:nvPr/>
        </p:nvPicPr>
        <p:blipFill>
          <a:blip r:embed="rId2"/>
          <a:stretch>
            <a:fillRect/>
          </a:stretch>
        </p:blipFill>
        <p:spPr>
          <a:xfrm rot="5400000">
            <a:off x="565987" y="1474724"/>
            <a:ext cx="5264044" cy="3908552"/>
          </a:xfrm>
          <a:prstGeom prst="rect">
            <a:avLst/>
          </a:prstGeom>
        </p:spPr>
      </p:pic>
      <p:sp useBgFill="1">
        <p:nvSpPr>
          <p:cNvPr id="12" name="Rectangle 11">
            <a:extLst>
              <a:ext uri="{FF2B5EF4-FFF2-40B4-BE49-F238E27FC236}">
                <a16:creationId xmlns:a16="http://schemas.microsoft.com/office/drawing/2014/main" id="{DA2491C3-2C89-49FA-8B72-57419B128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77653"/>
            <a:ext cx="5458121" cy="5897880"/>
          </a:xfrm>
          <a:prstGeom prst="rect">
            <a:avLst/>
          </a:prstGeom>
          <a:ln w="31750" cap="sq">
            <a:solidFill>
              <a:srgbClr val="0E65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venster, zitten, klein, computer&#10;&#10;Automatisch gegenereerde beschrijving">
            <a:extLst>
              <a:ext uri="{FF2B5EF4-FFF2-40B4-BE49-F238E27FC236}">
                <a16:creationId xmlns:a16="http://schemas.microsoft.com/office/drawing/2014/main" id="{FECA2797-E23A-4C17-8332-D06E7A100BF0}"/>
              </a:ext>
            </a:extLst>
          </p:cNvPr>
          <p:cNvPicPr>
            <a:picLocks noChangeAspect="1"/>
          </p:cNvPicPr>
          <p:nvPr/>
        </p:nvPicPr>
        <p:blipFill>
          <a:blip r:embed="rId3"/>
          <a:stretch>
            <a:fillRect/>
          </a:stretch>
        </p:blipFill>
        <p:spPr>
          <a:xfrm rot="5400000">
            <a:off x="6360083" y="1454983"/>
            <a:ext cx="5264044" cy="3948033"/>
          </a:xfrm>
          <a:prstGeom prst="rect">
            <a:avLst/>
          </a:prstGeom>
        </p:spPr>
      </p:pic>
    </p:spTree>
    <p:extLst>
      <p:ext uri="{BB962C8B-B14F-4D97-AF65-F5344CB8AC3E}">
        <p14:creationId xmlns:p14="http://schemas.microsoft.com/office/powerpoint/2010/main" val="121235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EFA0AC-8C91-48C3-9B45-E369819A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1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buiten, fiets, gebouw, weg&#10;&#10;Automatisch gegenereerde beschrijving">
            <a:extLst>
              <a:ext uri="{FF2B5EF4-FFF2-40B4-BE49-F238E27FC236}">
                <a16:creationId xmlns:a16="http://schemas.microsoft.com/office/drawing/2014/main" id="{FD670DAA-A18F-4E7F-8C05-AD2E9E84D050}"/>
              </a:ext>
            </a:extLst>
          </p:cNvPr>
          <p:cNvPicPr>
            <a:picLocks noChangeAspect="1"/>
          </p:cNvPicPr>
          <p:nvPr/>
        </p:nvPicPr>
        <p:blipFill>
          <a:blip r:embed="rId2"/>
          <a:stretch>
            <a:fillRect/>
          </a:stretch>
        </p:blipFill>
        <p:spPr>
          <a:xfrm>
            <a:off x="643467" y="880724"/>
            <a:ext cx="5130799" cy="3809618"/>
          </a:xfrm>
          <a:prstGeom prst="rect">
            <a:avLst/>
          </a:prstGeom>
        </p:spPr>
      </p:pic>
      <p:pic>
        <p:nvPicPr>
          <p:cNvPr id="3" name="Afbeelding 2" descr="Afbeelding met buiten, fiets, gras, gebouw&#10;&#10;Automatisch gegenereerde beschrijving">
            <a:extLst>
              <a:ext uri="{FF2B5EF4-FFF2-40B4-BE49-F238E27FC236}">
                <a16:creationId xmlns:a16="http://schemas.microsoft.com/office/drawing/2014/main" id="{0ED76941-FB75-4030-B8C4-1B8B5F966A39}"/>
              </a:ext>
            </a:extLst>
          </p:cNvPr>
          <p:cNvPicPr>
            <a:picLocks noChangeAspect="1"/>
          </p:cNvPicPr>
          <p:nvPr/>
        </p:nvPicPr>
        <p:blipFill>
          <a:blip r:embed="rId3"/>
          <a:stretch>
            <a:fillRect/>
          </a:stretch>
        </p:blipFill>
        <p:spPr>
          <a:xfrm>
            <a:off x="6417733" y="880724"/>
            <a:ext cx="5130799" cy="3809618"/>
          </a:xfrm>
          <a:prstGeom prst="rect">
            <a:avLst/>
          </a:prstGeom>
        </p:spPr>
      </p:pic>
      <p:sp>
        <p:nvSpPr>
          <p:cNvPr id="10" name="Rectangle 9">
            <a:extLst>
              <a:ext uri="{FF2B5EF4-FFF2-40B4-BE49-F238E27FC236}">
                <a16:creationId xmlns:a16="http://schemas.microsoft.com/office/drawing/2014/main" id="{E8D391B5-18CD-42B4-9E1A-1D469F4B6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1065"/>
            <a:ext cx="12192000" cy="1286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93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46404E4-1FCC-4364-B17F-D5DFB0EF9ADA}"/>
              </a:ext>
            </a:extLst>
          </p:cNvPr>
          <p:cNvPicPr>
            <a:picLocks noChangeAspect="1"/>
          </p:cNvPicPr>
          <p:nvPr/>
        </p:nvPicPr>
        <p:blipFill>
          <a:blip r:embed="rId2"/>
          <a:stretch>
            <a:fillRect/>
          </a:stretch>
        </p:blipFill>
        <p:spPr>
          <a:xfrm>
            <a:off x="803853" y="1066605"/>
            <a:ext cx="6104762" cy="4580952"/>
          </a:xfrm>
          <a:prstGeom prst="rect">
            <a:avLst/>
          </a:prstGeom>
        </p:spPr>
      </p:pic>
      <p:sp>
        <p:nvSpPr>
          <p:cNvPr id="4" name="Tekstvak 3">
            <a:extLst>
              <a:ext uri="{FF2B5EF4-FFF2-40B4-BE49-F238E27FC236}">
                <a16:creationId xmlns:a16="http://schemas.microsoft.com/office/drawing/2014/main" id="{14DA37A6-F711-4344-A17B-C2970D3EFD8B}"/>
              </a:ext>
            </a:extLst>
          </p:cNvPr>
          <p:cNvSpPr txBox="1"/>
          <p:nvPr/>
        </p:nvSpPr>
        <p:spPr>
          <a:xfrm>
            <a:off x="7755704" y="992739"/>
            <a:ext cx="2950396" cy="4893647"/>
          </a:xfrm>
          <a:prstGeom prst="rect">
            <a:avLst/>
          </a:prstGeom>
          <a:noFill/>
        </p:spPr>
        <p:txBody>
          <a:bodyPr wrap="square" rtlCol="0">
            <a:spAutoFit/>
          </a:bodyPr>
          <a:lstStyle/>
          <a:p>
            <a:r>
              <a:rPr lang="nl-NL" sz="2400" b="1" dirty="0">
                <a:solidFill>
                  <a:schemeClr val="accent1"/>
                </a:solidFill>
              </a:rPr>
              <a:t>1. Welke ideeën kun je omzetten in innovaties voor de stad van de toekomst?! </a:t>
            </a:r>
          </a:p>
          <a:p>
            <a:endParaRPr lang="nl-NL" sz="2400" b="1" dirty="0">
              <a:solidFill>
                <a:schemeClr val="accent1"/>
              </a:solidFill>
            </a:endParaRPr>
          </a:p>
          <a:p>
            <a:r>
              <a:rPr lang="nl-NL" sz="2400" b="1" dirty="0">
                <a:solidFill>
                  <a:schemeClr val="accent1"/>
                </a:solidFill>
              </a:rPr>
              <a:t>2. Welke sluiten aan bij jullie plannen?</a:t>
            </a:r>
          </a:p>
          <a:p>
            <a:endParaRPr lang="nl-NL" sz="2400" b="1" dirty="0">
              <a:solidFill>
                <a:schemeClr val="accent1"/>
              </a:solidFill>
            </a:endParaRPr>
          </a:p>
          <a:p>
            <a:r>
              <a:rPr lang="nl-NL" sz="2400" b="1" dirty="0">
                <a:solidFill>
                  <a:schemeClr val="accent1"/>
                </a:solidFill>
              </a:rPr>
              <a:t>3. Welke plannen liggen er verder nog waar we bij SW inhoudelijk bij aan moeten sluiten?</a:t>
            </a:r>
          </a:p>
        </p:txBody>
      </p:sp>
    </p:spTree>
    <p:extLst>
      <p:ext uri="{BB962C8B-B14F-4D97-AF65-F5344CB8AC3E}">
        <p14:creationId xmlns:p14="http://schemas.microsoft.com/office/powerpoint/2010/main" val="114884605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B7F35D-1C6B-4F28-AABD-CBE6214B1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E2A82D-9EC4-4FA4-A0D7-B0DC25AF7167}">
  <ds:schemaRefs>
    <ds:schemaRef ds:uri="http://schemas.microsoft.com/sharepoint/v3/contenttype/forms"/>
  </ds:schemaRefs>
</ds:datastoreItem>
</file>

<file path=customXml/itemProps3.xml><?xml version="1.0" encoding="utf-8"?>
<ds:datastoreItem xmlns:ds="http://schemas.openxmlformats.org/officeDocument/2006/customXml" ds:itemID="{F94DC82F-CD66-434B-976C-76790FF6724D}">
  <ds:schemaRefs>
    <ds:schemaRef ds:uri="http://purl.org/dc/dcmitype/"/>
    <ds:schemaRef ds:uri="http://schemas.microsoft.com/office/2006/documentManagement/types"/>
    <ds:schemaRef ds:uri="34354c1b-6b8c-435b-ad50-990538c19557"/>
    <ds:schemaRef ds:uri="http://schemas.microsoft.com/office/infopath/2007/PartnerControls"/>
    <ds:schemaRef ds:uri="http://purl.org/dc/elements/1.1/"/>
    <ds:schemaRef ds:uri="http://purl.org/dc/terms/"/>
    <ds:schemaRef ds:uri="http://www.w3.org/XML/1998/namespace"/>
    <ds:schemaRef ds:uri="http://schemas.openxmlformats.org/package/2006/metadata/core-properties"/>
    <ds:schemaRef ds:uri="http://schemas.microsoft.com/office/2006/metadata/properties"/>
    <ds:schemaRef ds:uri="47a28104-336f-447d-946e-e305ac2bcd47"/>
  </ds:schemaRefs>
</ds:datastoreItem>
</file>

<file path=docProps/app.xml><?xml version="1.0" encoding="utf-8"?>
<Properties xmlns="http://schemas.openxmlformats.org/officeDocument/2006/extended-properties" xmlns:vt="http://schemas.openxmlformats.org/officeDocument/2006/docPropsVTypes">
  <TotalTime>3</TotalTime>
  <Words>876</Words>
  <Application>Microsoft Office PowerPoint</Application>
  <PresentationFormat>Breedbeeld</PresentationFormat>
  <Paragraphs>141</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Metropolitan</vt:lpstr>
      <vt:lpstr>Stad van de Toekomst</vt:lpstr>
      <vt:lpstr>Programma voor vandaag:  </vt:lpstr>
      <vt:lpstr>Programma SW voor deze periode</vt:lpstr>
      <vt:lpstr>Begrippenlijst (OVB):</vt:lpstr>
      <vt:lpstr>Rotterdam, stad van de toekomst!</vt:lpstr>
      <vt:lpstr>PowerPoint-presentatie</vt:lpstr>
      <vt:lpstr>PowerPoint-presentatie</vt:lpstr>
      <vt:lpstr>PowerPoint-presentatie</vt:lpstr>
      <vt:lpstr>PowerPoint-presentatie</vt:lpstr>
      <vt:lpstr>Sociale innovaties &amp; toepasbaar voor de stad van de toekomst </vt:lpstr>
      <vt:lpstr>PowerPoint-presentatie</vt:lpstr>
      <vt:lpstr>PowerPoint-presentatie</vt:lpstr>
      <vt:lpstr>PowerPoint-presentatie</vt:lpstr>
      <vt:lpstr>PowerPoint-presentatie</vt:lpstr>
      <vt:lpstr>Hoe kun je sociale innovaties koppelen aan de stad van de toekomst?! </vt:lpstr>
      <vt:lpstr>Integraal werken aan participatie </vt:lpstr>
      <vt:lpstr>PowerPoint-presentatie</vt:lpstr>
      <vt:lpstr>PowerPoint-presentatie</vt:lpstr>
      <vt:lpstr>Hoe betrek je alle burgers bij de sociale innovaties in de stad? </vt:lpstr>
      <vt:lpstr>Laatste opdracht</vt:lpstr>
      <vt:lpstr>Afronden</vt:lpstr>
      <vt:lpstr>Goed weekeinde!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van de Toekomst</dc:title>
  <dc:creator>Pascalle Cup</dc:creator>
  <cp:lastModifiedBy>Pascalle Cup</cp:lastModifiedBy>
  <cp:revision>3</cp:revision>
  <dcterms:created xsi:type="dcterms:W3CDTF">2020-02-13T16:44:51Z</dcterms:created>
  <dcterms:modified xsi:type="dcterms:W3CDTF">2020-02-13T16:48:38Z</dcterms:modified>
</cp:coreProperties>
</file>